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1" r:id="rId4"/>
    <p:sldId id="276" r:id="rId5"/>
    <p:sldId id="278" r:id="rId6"/>
    <p:sldId id="263" r:id="rId7"/>
    <p:sldId id="258" r:id="rId8"/>
    <p:sldId id="279" r:id="rId9"/>
    <p:sldId id="260" r:id="rId10"/>
    <p:sldId id="264" r:id="rId11"/>
    <p:sldId id="268" r:id="rId12"/>
    <p:sldId id="269" r:id="rId13"/>
    <p:sldId id="266" r:id="rId14"/>
    <p:sldId id="275" r:id="rId15"/>
    <p:sldId id="270" r:id="rId16"/>
    <p:sldId id="272" r:id="rId17"/>
    <p:sldId id="280" r:id="rId18"/>
    <p:sldId id="265" r:id="rId1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167" autoAdjust="0"/>
  </p:normalViewPr>
  <p:slideViewPr>
    <p:cSldViewPr snapToGrid="0">
      <p:cViewPr varScale="1">
        <p:scale>
          <a:sx n="102" d="100"/>
          <a:sy n="102" d="100"/>
        </p:scale>
        <p:origin x="8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AF20C-F406-477D-A32A-D1ED6061ADD7}" type="datetimeFigureOut">
              <a:rPr lang="en-GB" smtClean="0"/>
              <a:t>06/11/2016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0F220-FF5F-41F1-A953-2C99580BBF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56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Keď</a:t>
            </a:r>
            <a:r>
              <a:rPr lang="en-GB" dirty="0" smtClean="0"/>
              <a:t> </a:t>
            </a:r>
            <a:r>
              <a:rPr lang="en-GB" dirty="0" err="1" smtClean="0"/>
              <a:t>si</a:t>
            </a:r>
            <a:r>
              <a:rPr lang="en-GB" baseline="0" dirty="0" smtClean="0"/>
              <a:t> ale </a:t>
            </a:r>
            <a:r>
              <a:rPr lang="en-GB" baseline="0" dirty="0" err="1" smtClean="0"/>
              <a:t>uvedomíme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že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dmeny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hustoty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tlaku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sú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malinké</a:t>
            </a:r>
            <a:r>
              <a:rPr lang="en-GB" baseline="0" dirty="0" smtClean="0"/>
              <a:t>, </a:t>
            </a:r>
            <a:r>
              <a:rPr lang="en-GB" baseline="0" dirty="0" err="1" smtClean="0"/>
              <a:t>môžeme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zjednodušiť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vzťah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medzi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zmenou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tlaku</a:t>
            </a:r>
            <a:r>
              <a:rPr lang="en-GB" baseline="0" dirty="0" smtClean="0"/>
              <a:t> a </a:t>
            </a:r>
            <a:r>
              <a:rPr lang="en-GB" baseline="0" dirty="0" err="1" smtClean="0"/>
              <a:t>zmenou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hustoty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30F220-FF5F-41F1-A953-2C99580BBFD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87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D251-88A8-4CE7-82D5-AE7045D67617}" type="datetimeFigureOut">
              <a:rPr lang="sk-SK" smtClean="0"/>
              <a:t>6.11.2016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AD34-35D5-4466-AF3C-11C6FF30C1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303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D251-88A8-4CE7-82D5-AE7045D67617}" type="datetimeFigureOut">
              <a:rPr lang="sk-SK" smtClean="0"/>
              <a:t>6.11.2016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AD34-35D5-4466-AF3C-11C6FF30C1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497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D251-88A8-4CE7-82D5-AE7045D67617}" type="datetimeFigureOut">
              <a:rPr lang="sk-SK" smtClean="0"/>
              <a:t>6.11.2016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AD34-35D5-4466-AF3C-11C6FF30C1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77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D251-88A8-4CE7-82D5-AE7045D67617}" type="datetimeFigureOut">
              <a:rPr lang="sk-SK" smtClean="0"/>
              <a:t>6.11.2016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AD34-35D5-4466-AF3C-11C6FF30C1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023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D251-88A8-4CE7-82D5-AE7045D67617}" type="datetimeFigureOut">
              <a:rPr lang="sk-SK" smtClean="0"/>
              <a:t>6.11.2016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AD34-35D5-4466-AF3C-11C6FF30C1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693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D251-88A8-4CE7-82D5-AE7045D67617}" type="datetimeFigureOut">
              <a:rPr lang="sk-SK" smtClean="0"/>
              <a:t>6.11.2016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AD34-35D5-4466-AF3C-11C6FF30C1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395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D251-88A8-4CE7-82D5-AE7045D67617}" type="datetimeFigureOut">
              <a:rPr lang="sk-SK" smtClean="0"/>
              <a:t>6.11.2016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AD34-35D5-4466-AF3C-11C6FF30C1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9258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D251-88A8-4CE7-82D5-AE7045D67617}" type="datetimeFigureOut">
              <a:rPr lang="sk-SK" smtClean="0"/>
              <a:t>6.11.2016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AD34-35D5-4466-AF3C-11C6FF30C1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958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D251-88A8-4CE7-82D5-AE7045D67617}" type="datetimeFigureOut">
              <a:rPr lang="sk-SK" smtClean="0"/>
              <a:t>6.11.2016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AD34-35D5-4466-AF3C-11C6FF30C1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967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D251-88A8-4CE7-82D5-AE7045D67617}" type="datetimeFigureOut">
              <a:rPr lang="sk-SK" smtClean="0"/>
              <a:t>6.11.2016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AD34-35D5-4466-AF3C-11C6FF30C1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69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1D251-88A8-4CE7-82D5-AE7045D67617}" type="datetimeFigureOut">
              <a:rPr lang="sk-SK" smtClean="0"/>
              <a:t>6.11.2016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AD34-35D5-4466-AF3C-11C6FF30C1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00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1D251-88A8-4CE7-82D5-AE7045D67617}" type="datetimeFigureOut">
              <a:rPr lang="sk-SK" smtClean="0"/>
              <a:t>6.11.2016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1AD34-35D5-4466-AF3C-11C6FF30C1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874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gi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0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amasci.com/amateur/seesnd.html" TargetMode="External"/><Relationship Id="rId3" Type="http://schemas.openxmlformats.org/officeDocument/2006/relationships/hyperlink" Target="http://lh5.ggpht.com/_1wtadqGaaPs/TFG4TWtWG9I/AAAAAAAAMgc/2DF7LCm24PQ/tmp1A24_thumb_thumb.jpg?imgmax=800" TargetMode="External"/><Relationship Id="rId7" Type="http://schemas.openxmlformats.org/officeDocument/2006/relationships/hyperlink" Target="http://www.ian.org/Schlieren/HowTo.html" TargetMode="External"/><Relationship Id="rId2" Type="http://schemas.openxmlformats.org/officeDocument/2006/relationships/hyperlink" Target="http://www.ian.org/Schlieren/SixCandles-Calm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it.ilyam.org/Draft_2017_IYPT_Reference_kit.pdf" TargetMode="External"/><Relationship Id="rId5" Type="http://schemas.openxmlformats.org/officeDocument/2006/relationships/hyperlink" Target="https://www.youtube.com/watch?v=px3oVGXr4mo" TargetMode="External"/><Relationship Id="rId10" Type="http://schemas.openxmlformats.org/officeDocument/2006/relationships/hyperlink" Target="https://www.bing.com/videos/search?q=visualising+sound+schlieren&amp;&amp;view=detail&amp;mid=59800864F48C7DB0454C59800864F48C7DB0454C&amp;FORM=VRDGAR" TargetMode="External"/><Relationship Id="rId4" Type="http://schemas.openxmlformats.org/officeDocument/2006/relationships/hyperlink" Target="http://nptel.ac.in/courses/112103021/module7/images/ch14_slide_2_clip_image016.jpg" TargetMode="External"/><Relationship Id="rId9" Type="http://schemas.openxmlformats.org/officeDocument/2006/relationships/hyperlink" Target="http://www.instructables.com/id/DIY-Schlieren-Flow-Visualization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2055" y="157629"/>
            <a:ext cx="9144000" cy="2387600"/>
          </a:xfrm>
        </p:spPr>
        <p:txBody>
          <a:bodyPr/>
          <a:lstStyle/>
          <a:p>
            <a:r>
              <a:rPr lang="en-GB" b="1" dirty="0">
                <a:solidFill>
                  <a:schemeClr val="accent2"/>
                </a:solidFill>
              </a:rPr>
              <a:t>8</a:t>
            </a:r>
            <a:r>
              <a:rPr lang="sk-SK" b="1" dirty="0">
                <a:solidFill>
                  <a:schemeClr val="accent2"/>
                </a:solidFill>
              </a:rPr>
              <a:t>.</a:t>
            </a:r>
            <a:r>
              <a:rPr lang="sk-SK" dirty="0">
                <a:solidFill>
                  <a:schemeClr val="accent2"/>
                </a:solidFill>
              </a:rPr>
              <a:t>  </a:t>
            </a:r>
            <a:br>
              <a:rPr lang="sk-SK" dirty="0">
                <a:solidFill>
                  <a:schemeClr val="accent2"/>
                </a:solidFill>
              </a:rPr>
            </a:br>
            <a:r>
              <a:rPr lang="en-GB" dirty="0" err="1">
                <a:solidFill>
                  <a:schemeClr val="accent2"/>
                </a:solidFill>
              </a:rPr>
              <a:t>Zobrazenie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err="1">
                <a:solidFill>
                  <a:schemeClr val="accent2"/>
                </a:solidFill>
              </a:rPr>
              <a:t>hustoty</a:t>
            </a:r>
            <a:endParaRPr lang="sk-SK" dirty="0">
              <a:solidFill>
                <a:schemeClr val="accent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0411" y="2952925"/>
            <a:ext cx="90936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dirty="0" err="1">
                <a:latin typeface="+mj-lt"/>
              </a:rPr>
              <a:t>Schlierenova</a:t>
            </a:r>
            <a:r>
              <a:rPr lang="sk-SK" sz="4000" dirty="0">
                <a:latin typeface="+mj-lt"/>
              </a:rPr>
              <a:t> fotografia sa často používa na zobrazenie variácií hustoty v plynoch. Postavte </a:t>
            </a:r>
            <a:r>
              <a:rPr lang="sk-SK" sz="4000" dirty="0" err="1">
                <a:latin typeface="+mj-lt"/>
              </a:rPr>
              <a:t>Schlierenovo</a:t>
            </a:r>
            <a:r>
              <a:rPr lang="sk-SK" sz="4000" dirty="0">
                <a:latin typeface="+mj-lt"/>
              </a:rPr>
              <a:t> zariadenie a určte, ako dobre vie identifikovať rozdiely hustôt.</a:t>
            </a:r>
            <a:endParaRPr lang="sk-SK" sz="60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74884" y="6280727"/>
            <a:ext cx="3130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Natália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</a:rPr>
              <a:t>Ružičková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</a:rPr>
              <a:t>, FMFI UK</a:t>
            </a:r>
            <a:endParaRPr lang="sk-SK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Aparatúra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3905"/>
            <a:ext cx="10389124" cy="4351338"/>
          </a:xfrm>
        </p:spPr>
        <p:txBody>
          <a:bodyPr/>
          <a:lstStyle/>
          <a:p>
            <a:r>
              <a:rPr lang="sk-SK" dirty="0"/>
              <a:t>Kvalitné guľové (alebo parabolické) zrkadlo s ohniskovou vzdialenosťou rádovo </a:t>
            </a:r>
            <a:r>
              <a:rPr lang="sk-SK" dirty="0" smtClean="0"/>
              <a:t>metre</a:t>
            </a:r>
            <a:r>
              <a:rPr lang="en-GB" dirty="0" smtClean="0"/>
              <a:t> </a:t>
            </a:r>
            <a:endParaRPr lang="en-GB" dirty="0"/>
          </a:p>
          <a:p>
            <a:endParaRPr lang="sk-SK" dirty="0"/>
          </a:p>
          <a:p>
            <a:r>
              <a:rPr lang="sk-SK" dirty="0"/>
              <a:t>Čo “</a:t>
            </a:r>
            <a:r>
              <a:rPr lang="sk-SK" dirty="0" err="1"/>
              <a:t>najbodovejší</a:t>
            </a:r>
            <a:r>
              <a:rPr lang="sk-SK" dirty="0"/>
              <a:t>” zdroj svetla, žiarivý</a:t>
            </a:r>
            <a:endParaRPr lang="en-GB" dirty="0"/>
          </a:p>
          <a:p>
            <a:endParaRPr lang="sk-SK" dirty="0"/>
          </a:p>
          <a:p>
            <a:r>
              <a:rPr lang="sk-SK" dirty="0"/>
              <a:t>Objekt s ostrou hranou: </a:t>
            </a:r>
            <a:r>
              <a:rPr lang="sk-SK" dirty="0" smtClean="0"/>
              <a:t>žiletka/nôž </a:t>
            </a:r>
            <a:r>
              <a:rPr lang="sk-SK" i="1" dirty="0" smtClean="0"/>
              <a:t>alebo</a:t>
            </a:r>
            <a:r>
              <a:rPr lang="sk-SK" dirty="0" smtClean="0"/>
              <a:t> farebný filter</a:t>
            </a:r>
            <a:endParaRPr lang="en-GB" dirty="0"/>
          </a:p>
          <a:p>
            <a:endParaRPr lang="sk-SK" dirty="0"/>
          </a:p>
          <a:p>
            <a:r>
              <a:rPr lang="sk-SK" dirty="0" smtClean="0"/>
              <a:t>Vysokorýchlostný fotoaparát</a:t>
            </a:r>
            <a:r>
              <a:rPr lang="en-GB" dirty="0" smtClean="0"/>
              <a:t>/</a:t>
            </a:r>
            <a:r>
              <a:rPr lang="en-GB" dirty="0" err="1" smtClean="0"/>
              <a:t>kamera</a:t>
            </a:r>
            <a:r>
              <a:rPr lang="sk-SK" dirty="0" smtClean="0"/>
              <a:t> </a:t>
            </a:r>
            <a:r>
              <a:rPr lang="sk-SK" dirty="0"/>
              <a:t>(ideálne </a:t>
            </a:r>
            <a:r>
              <a:rPr lang="sk-SK" dirty="0" smtClean="0"/>
              <a:t>aspoň </a:t>
            </a:r>
            <a:r>
              <a:rPr lang="sk-SK" dirty="0"/>
              <a:t>ako </a:t>
            </a:r>
            <a:r>
              <a:rPr lang="sk-SK" dirty="0" smtClean="0"/>
              <a:t>120fps</a:t>
            </a:r>
            <a:r>
              <a:rPr lang="sk-S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9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Tipy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Zaostrovať na </a:t>
            </a:r>
            <a:r>
              <a:rPr lang="sk-SK" i="1" dirty="0"/>
              <a:t>odraz predmetu, </a:t>
            </a:r>
            <a:r>
              <a:rPr lang="sk-SK" dirty="0"/>
              <a:t>nie na predmet samotný</a:t>
            </a:r>
          </a:p>
          <a:p>
            <a:endParaRPr lang="sk-SK" dirty="0"/>
          </a:p>
          <a:p>
            <a:r>
              <a:rPr lang="sk-SK" dirty="0"/>
              <a:t>kozmetické zrkadlá často nie sú </a:t>
            </a:r>
            <a:r>
              <a:rPr lang="sk-SK" dirty="0" smtClean="0"/>
              <a:t>dostatočne kvalitné</a:t>
            </a:r>
            <a:r>
              <a:rPr lang="en-GB" dirty="0" smtClean="0"/>
              <a:t>, </a:t>
            </a:r>
            <a:r>
              <a:rPr lang="en-GB" dirty="0" err="1" smtClean="0"/>
              <a:t>presn</a:t>
            </a:r>
            <a:r>
              <a:rPr lang="sk-SK" dirty="0" smtClean="0"/>
              <a:t>é zaostrenie je kľúčové!</a:t>
            </a:r>
            <a:endParaRPr lang="sk-SK" dirty="0"/>
          </a:p>
          <a:p>
            <a:endParaRPr lang="sk-SK" dirty="0"/>
          </a:p>
          <a:p>
            <a:r>
              <a:rPr lang="sk-SK" dirty="0"/>
              <a:t>Schlieren image s farebným filtrom </a:t>
            </a:r>
            <a:r>
              <a:rPr lang="sk-SK" dirty="0" smtClean="0"/>
              <a:t>presnejší (jemnejšie rozoznávanie rozdielov hustoty)</a:t>
            </a:r>
          </a:p>
          <a:p>
            <a:endParaRPr lang="sk-SK" dirty="0"/>
          </a:p>
          <a:p>
            <a:r>
              <a:rPr lang="sk-SK" dirty="0" smtClean="0"/>
              <a:t>Dodržiavanie vzdialeností, jemná kalibrácia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570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" y="2071688"/>
            <a:ext cx="10688319" cy="3757612"/>
          </a:xfrm>
          <a:prstGeom prst="rect">
            <a:avLst/>
          </a:prstGeom>
        </p:spPr>
      </p:pic>
      <p:sp>
        <p:nvSpPr>
          <p:cNvPr id="4" name="Title 32"/>
          <p:cNvSpPr txBox="1">
            <a:spLocks/>
          </p:cNvSpPr>
          <p:nvPr/>
        </p:nvSpPr>
        <p:spPr>
          <a:xfrm>
            <a:off x="838200" y="263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Iné</a:t>
            </a:r>
            <a:r>
              <a:rPr lang="en-GB" dirty="0"/>
              <a:t> </a:t>
            </a:r>
            <a:r>
              <a:rPr lang="en-GB" dirty="0" err="1"/>
              <a:t>možnosti</a:t>
            </a:r>
            <a:r>
              <a:rPr lang="en-GB" dirty="0"/>
              <a:t> </a:t>
            </a:r>
            <a:r>
              <a:rPr lang="en-GB" i="1" dirty="0"/>
              <a:t>set-</a:t>
            </a:r>
            <a:r>
              <a:rPr lang="en-GB" i="1" dirty="0" err="1"/>
              <a:t>up</a:t>
            </a:r>
            <a:r>
              <a:rPr lang="en-GB" dirty="0" err="1"/>
              <a:t>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9399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4" t="16495" r="21931" b="33021"/>
          <a:stretch/>
        </p:blipFill>
        <p:spPr>
          <a:xfrm>
            <a:off x="1480005" y="1589088"/>
            <a:ext cx="9496384" cy="4811712"/>
          </a:xfrm>
          <a:prstGeom prst="rect">
            <a:avLst/>
          </a:prstGeom>
        </p:spPr>
      </p:pic>
      <p:sp>
        <p:nvSpPr>
          <p:cNvPr id="3" name="Title 32"/>
          <p:cNvSpPr txBox="1">
            <a:spLocks/>
          </p:cNvSpPr>
          <p:nvPr/>
        </p:nvSpPr>
        <p:spPr>
          <a:xfrm>
            <a:off x="838200" y="263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err="1"/>
              <a:t>Iné</a:t>
            </a:r>
            <a:r>
              <a:rPr lang="en-GB" dirty="0"/>
              <a:t> </a:t>
            </a:r>
            <a:r>
              <a:rPr lang="en-GB" dirty="0" err="1"/>
              <a:t>možnosti</a:t>
            </a:r>
            <a:r>
              <a:rPr lang="en-GB" dirty="0"/>
              <a:t> </a:t>
            </a:r>
            <a:r>
              <a:rPr lang="en-GB" i="1" dirty="0"/>
              <a:t>set-</a:t>
            </a:r>
            <a:r>
              <a:rPr lang="en-GB" i="1" dirty="0" err="1"/>
              <a:t>up</a:t>
            </a:r>
            <a:r>
              <a:rPr lang="en-GB" dirty="0" err="1"/>
              <a:t>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463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</a:t>
            </a:r>
            <a:r>
              <a:rPr lang="sk-SK" dirty="0"/>
              <a:t> určte, ako dobre vie identifikovať rozdiely hustôt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1888"/>
            <a:ext cx="11032375" cy="4956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 smtClean="0"/>
              <a:t>merateľné zmeny </a:t>
            </a:r>
            <a:r>
              <a:rPr lang="sk-SK" dirty="0" err="1" smtClean="0"/>
              <a:t>hustoy</a:t>
            </a:r>
            <a:r>
              <a:rPr lang="sk-SK" dirty="0" smtClean="0"/>
              <a:t> = </a:t>
            </a:r>
            <a:r>
              <a:rPr lang="sk-SK" b="1" dirty="0" smtClean="0"/>
              <a:t>zvuk</a:t>
            </a:r>
          </a:p>
          <a:p>
            <a:pPr marL="0" indent="0">
              <a:buNone/>
            </a:pPr>
            <a:r>
              <a:rPr lang="sk-SK" dirty="0" smtClean="0"/>
              <a:t>zvuk = tlakovo-</a:t>
            </a:r>
            <a:r>
              <a:rPr lang="sk-SK" dirty="0" err="1" smtClean="0"/>
              <a:t>hustotná</a:t>
            </a:r>
            <a:r>
              <a:rPr lang="sk-SK" dirty="0" smtClean="0"/>
              <a:t> vlna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zmeraním </a:t>
            </a:r>
            <a:r>
              <a:rPr lang="sk-SK" b="1" dirty="0" smtClean="0"/>
              <a:t>zmien tlaku </a:t>
            </a:r>
            <a:r>
              <a:rPr lang="sk-SK" dirty="0" smtClean="0"/>
              <a:t>pri púšťaní </a:t>
            </a:r>
            <a:r>
              <a:rPr lang="sk-SK" b="1" dirty="0" smtClean="0"/>
              <a:t>zvuku</a:t>
            </a:r>
            <a:r>
              <a:rPr lang="sk-SK" dirty="0" smtClean="0"/>
              <a:t> a sledovaním pomocou </a:t>
            </a:r>
            <a:r>
              <a:rPr lang="sk-SK" dirty="0" err="1" smtClean="0"/>
              <a:t>Schlieren</a:t>
            </a:r>
            <a:r>
              <a:rPr lang="sk-SK" dirty="0" smtClean="0"/>
              <a:t> </a:t>
            </a:r>
            <a:r>
              <a:rPr lang="sk-SK" dirty="0" err="1" smtClean="0"/>
              <a:t>imaging</a:t>
            </a:r>
            <a:r>
              <a:rPr lang="sk-SK" dirty="0" smtClean="0"/>
              <a:t> vieme zistiť, aké </a:t>
            </a:r>
            <a:r>
              <a:rPr lang="sk-SK" b="1" dirty="0" smtClean="0"/>
              <a:t>zmeny hustoty </a:t>
            </a:r>
            <a:r>
              <a:rPr lang="sk-SK" dirty="0" smtClean="0"/>
              <a:t>vidíme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103" y="1148199"/>
            <a:ext cx="5358697" cy="39370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06672" y="2899641"/>
                <a:ext cx="14489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sk-SK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672" y="2899641"/>
                <a:ext cx="144898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039182" y="3397997"/>
            <a:ext cx="4539496" cy="1857893"/>
            <a:chOff x="1039182" y="3397997"/>
            <a:chExt cx="4539496" cy="1857893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391892" y="3397997"/>
              <a:ext cx="0" cy="964734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550251" y="3523832"/>
              <a:ext cx="30284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Adiabatický</a:t>
              </a:r>
              <a:r>
                <a:rPr lang="en-US" sz="2000" dirty="0"/>
                <a:t> process</a:t>
              </a:r>
            </a:p>
            <a:p>
              <a:r>
                <a:rPr lang="en-US" sz="2000" dirty="0"/>
                <a:t>(</a:t>
              </a:r>
              <a:r>
                <a:rPr lang="en-US" sz="2000" dirty="0" err="1"/>
                <a:t>teplo</a:t>
              </a:r>
              <a:r>
                <a:rPr lang="en-US" sz="2000" dirty="0"/>
                <a:t> </a:t>
              </a:r>
              <a:r>
                <a:rPr lang="en-US" sz="2000" dirty="0" err="1"/>
                <a:t>sa</a:t>
              </a:r>
              <a:r>
                <a:rPr lang="en-US" sz="2000" dirty="0"/>
                <a:t> </a:t>
              </a:r>
              <a:r>
                <a:rPr lang="en-US" sz="2000" dirty="0" err="1"/>
                <a:t>nestíha</a:t>
              </a:r>
              <a:r>
                <a:rPr lang="en-US" sz="2000" dirty="0"/>
                <a:t> </a:t>
              </a:r>
              <a:r>
                <a:rPr lang="en-US" sz="2000" dirty="0" err="1"/>
                <a:t>vymieňať</a:t>
              </a:r>
              <a:r>
                <a:rPr lang="en-US" sz="2000" dirty="0"/>
                <a:t>)</a:t>
              </a:r>
              <a:endParaRPr lang="sk-SK" sz="2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39182" y="4425022"/>
                  <a:ext cx="2705420" cy="830868"/>
                </a:xfrm>
                <a:prstGeom prst="rect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l-G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𝜅</m:t>
                                </m:r>
                              </m:sup>
                            </m:sSup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𝑐𝑜𝑛𝑠𝑡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.=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Sup>
                              <m:sSub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l-G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𝜅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sk-SK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182" y="4425022"/>
                  <a:ext cx="2705420" cy="83086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sk-SK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5495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81" y="2486835"/>
            <a:ext cx="5358697" cy="39370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187182" y="5543318"/>
                <a:ext cx="11651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sk-SK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182" y="5543318"/>
                <a:ext cx="1165191" cy="369332"/>
              </a:xfrm>
              <a:prstGeom prst="rect">
                <a:avLst/>
              </a:prstGeom>
              <a:blipFill>
                <a:blip r:embed="rId4"/>
                <a:stretch>
                  <a:fillRect l="-6283" r="-1571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15156" y="414315"/>
                <a:ext cx="2705420" cy="8995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𝑐𝑜𝑛𝑠𝑡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sk-SK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56" y="414315"/>
                <a:ext cx="2705420" cy="8995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H="1">
            <a:off x="8609134" y="4920328"/>
            <a:ext cx="8312" cy="748145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15156" y="1439553"/>
                <a:ext cx="2463367" cy="8944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l-G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sk-SK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56" y="1439553"/>
                <a:ext cx="2463367" cy="894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520576" y="1530994"/>
            <a:ext cx="5236705" cy="726186"/>
            <a:chOff x="3520576" y="1530994"/>
            <a:chExt cx="5236705" cy="7261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767343" y="1716275"/>
                  <a:ext cx="3989938" cy="4308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p>
                    </m:oMath>
                  </a14:m>
                  <a:r>
                    <a:rPr lang="en-GB" sz="2800" dirty="0" smtClean="0"/>
                    <a:t>+</a:t>
                  </a:r>
                  <a:r>
                    <a:rPr lang="en-US" sz="28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l-G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</m:oMath>
                  </a14:m>
                  <a:endParaRPr lang="sk-SK" sz="28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7343" y="1716275"/>
                  <a:ext cx="3989938" cy="430887"/>
                </a:xfrm>
                <a:prstGeom prst="rect">
                  <a:avLst/>
                </a:prstGeom>
                <a:blipFill>
                  <a:blip r:embed="rId7"/>
                  <a:stretch>
                    <a:fillRect t="-24286" b="-514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sk-SK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" name="Group 1"/>
            <p:cNvGrpSpPr/>
            <p:nvPr/>
          </p:nvGrpSpPr>
          <p:grpSpPr>
            <a:xfrm>
              <a:off x="3520576" y="1530994"/>
              <a:ext cx="1080396" cy="726186"/>
              <a:chOff x="3520576" y="1530994"/>
              <a:chExt cx="1080396" cy="726186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3520576" y="1886790"/>
                <a:ext cx="974533" cy="1"/>
              </a:xfrm>
              <a:prstGeom prst="straightConnector1">
                <a:avLst/>
              </a:prstGeom>
              <a:ln w="381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3523048" y="1530994"/>
                    <a:ext cx="1077924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GB" sz="200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en-GB" sz="20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GB" sz="20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≪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/>
                          </m:sSub>
                        </m:oMath>
                      </m:oMathPara>
                    </a14:m>
                    <a:endParaRPr lang="sk-SK" sz="2000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23048" y="1530994"/>
                    <a:ext cx="1077924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5085" b="-5882"/>
                    </a:stretch>
                  </a:blipFill>
                </p:spPr>
                <p:txBody>
                  <a:bodyPr/>
                  <a:lstStyle/>
                  <a:p>
                    <a:r>
                      <a:rPr lang="sk-SK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3542444" y="1949403"/>
                    <a:ext cx="1045927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GB" sz="200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el-GR" sz="2000" i="1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GB" sz="2000" b="0" i="1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≪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i="1">
                                  <a:solidFill>
                                    <a:schemeClr val="bg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/>
                          </m:sSub>
                        </m:oMath>
                      </m:oMathPara>
                    </a14:m>
                    <a:endParaRPr lang="sk-SK" sz="2000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42444" y="1949403"/>
                    <a:ext cx="1045927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5814" b="-26000"/>
                    </a:stretch>
                  </a:blipFill>
                </p:spPr>
                <p:txBody>
                  <a:bodyPr/>
                  <a:lstStyle/>
                  <a:p>
                    <a:r>
                      <a:rPr lang="sk-SK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" name="Group 4"/>
          <p:cNvGrpSpPr/>
          <p:nvPr/>
        </p:nvGrpSpPr>
        <p:grpSpPr>
          <a:xfrm>
            <a:off x="1042370" y="2486835"/>
            <a:ext cx="3117456" cy="1385748"/>
            <a:chOff x="1042370" y="2486835"/>
            <a:chExt cx="3117456" cy="1385748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286485" y="2486835"/>
              <a:ext cx="7828" cy="770195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042370" y="3441696"/>
                  <a:ext cx="3117456" cy="4308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a14:m>
                  <a:r>
                    <a:rPr lang="en-US" sz="28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𝜅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a14:m>
                  <a:endParaRPr lang="sk-SK" sz="28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370" y="3441696"/>
                  <a:ext cx="3117456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sk-SK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1008642" y="3877833"/>
            <a:ext cx="3486467" cy="1597675"/>
            <a:chOff x="1008642" y="3877833"/>
            <a:chExt cx="3486467" cy="1597675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2297569" y="3877833"/>
              <a:ext cx="7828" cy="770195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008642" y="4664580"/>
                  <a:ext cx="3486467" cy="810928"/>
                </a:xfrm>
                <a:prstGeom prst="rect">
                  <a:avLst/>
                </a:prstGeom>
                <a:noFill/>
                <a:ln>
                  <a:solidFill>
                    <a:schemeClr val="accent2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GB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=</m:t>
                        </m:r>
                        <m:r>
                          <a:rPr lang="en-GB" sz="28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f>
                          <m:f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den>
                        </m:f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𝑑𝑃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l-GR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𝜅</m:t>
                            </m:r>
                            <m:sSub>
                              <m:sSub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sk-SK" sz="28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8642" y="4664580"/>
                  <a:ext cx="3486467" cy="81092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sk-SK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TextBox 27"/>
          <p:cNvSpPr txBox="1"/>
          <p:nvPr/>
        </p:nvSpPr>
        <p:spPr>
          <a:xfrm>
            <a:off x="4600972" y="414315"/>
            <a:ext cx="6542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Zmeny</a:t>
            </a:r>
            <a:r>
              <a:rPr lang="sk-SK" sz="2400" dirty="0" smtClean="0"/>
              <a:t> hustoty </a:t>
            </a:r>
            <a:r>
              <a:rPr lang="sk-SK" sz="2400" i="1" dirty="0" smtClean="0"/>
              <a:t>(</a:t>
            </a:r>
            <a:r>
              <a:rPr lang="sk-SK" sz="2400" i="1" dirty="0" err="1" smtClean="0"/>
              <a:t>dρ</a:t>
            </a:r>
            <a:r>
              <a:rPr lang="sk-SK" sz="2400" i="1" dirty="0" smtClean="0"/>
              <a:t>)</a:t>
            </a:r>
            <a:r>
              <a:rPr lang="sk-SK" sz="2400" dirty="0" smtClean="0"/>
              <a:t> a tlaku </a:t>
            </a:r>
            <a:r>
              <a:rPr lang="sk-SK" sz="2400" i="1" dirty="0" smtClean="0"/>
              <a:t>(</a:t>
            </a:r>
            <a:r>
              <a:rPr lang="sk-SK" sz="2400" i="1" dirty="0" err="1" smtClean="0"/>
              <a:t>dP</a:t>
            </a:r>
            <a:r>
              <a:rPr lang="sk-SK" sz="2400" i="1" dirty="0" smtClean="0"/>
              <a:t>) </a:t>
            </a:r>
            <a:r>
              <a:rPr lang="sk-SK" sz="2400" dirty="0" smtClean="0"/>
              <a:t>pri šírení vlnenia sú </a:t>
            </a:r>
            <a:r>
              <a:rPr lang="sk-SK" sz="2400" b="1" dirty="0" smtClean="0"/>
              <a:t>oveľa menšie ako hodnota tlaku </a:t>
            </a:r>
            <a:r>
              <a:rPr lang="sk-SK" sz="2400" i="1" dirty="0" smtClean="0"/>
              <a:t>(P)</a:t>
            </a:r>
            <a:r>
              <a:rPr lang="sk-SK" sz="2400" b="1" dirty="0" smtClean="0"/>
              <a:t> a hustoty </a:t>
            </a:r>
            <a:r>
              <a:rPr lang="sk-SK" sz="2400" i="1" dirty="0" smtClean="0"/>
              <a:t>(ρ)</a:t>
            </a:r>
            <a:endParaRPr lang="sk-SK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1228" y="5912650"/>
                <a:ext cx="5063053" cy="5843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𝑝𝑟𝑒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𝑣𝑧𝑑𝑢𝑐h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</m:t>
                      </m:r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1,2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GB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sk-SK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28" y="5912650"/>
                <a:ext cx="5063053" cy="5843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280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8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Tipy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Meran</a:t>
            </a:r>
            <a:r>
              <a:rPr lang="sk-SK" dirty="0" err="1" smtClean="0"/>
              <a:t>ím</a:t>
            </a:r>
            <a:r>
              <a:rPr lang="sk-SK" dirty="0" smtClean="0"/>
              <a:t> zmien tlaku vieme odhadnúť zmeny hustoty </a:t>
            </a:r>
            <a:r>
              <a:rPr lang="sk-SK" dirty="0" smtClean="0">
                <a:sym typeface="Wingdings" panose="05000000000000000000" pitchFamily="2" charset="2"/>
              </a:rPr>
              <a:t></a:t>
            </a:r>
            <a:r>
              <a:rPr lang="en-GB" dirty="0" smtClean="0">
                <a:sym typeface="Wingdings" panose="05000000000000000000" pitchFamily="2" charset="2"/>
              </a:rPr>
              <a:t> inform</a:t>
            </a:r>
            <a:r>
              <a:rPr lang="sk-SK" dirty="0" err="1" smtClean="0">
                <a:sym typeface="Wingdings" panose="05000000000000000000" pitchFamily="2" charset="2"/>
              </a:rPr>
              <a:t>ácia</a:t>
            </a:r>
            <a:r>
              <a:rPr lang="sk-SK" dirty="0" smtClean="0">
                <a:sym typeface="Wingdings" panose="05000000000000000000" pitchFamily="2" charset="2"/>
              </a:rPr>
              <a:t> o citlivosti vašej aparatúry</a:t>
            </a:r>
          </a:p>
          <a:p>
            <a:r>
              <a:rPr lang="sk-SK" dirty="0" smtClean="0">
                <a:sym typeface="Wingdings" panose="05000000000000000000" pitchFamily="2" charset="2"/>
              </a:rPr>
              <a:t>Rýchlosť zvuku: 330m/s ... dostatočne veľa </a:t>
            </a:r>
            <a:r>
              <a:rPr lang="sk-SK" dirty="0" err="1" smtClean="0">
                <a:sym typeface="Wingdings" panose="05000000000000000000" pitchFamily="2" charset="2"/>
              </a:rPr>
              <a:t>fps</a:t>
            </a:r>
            <a:r>
              <a:rPr lang="sk-SK" dirty="0" smtClean="0">
                <a:sym typeface="Wingdings" panose="05000000000000000000" pitchFamily="2" charset="2"/>
              </a:rPr>
              <a:t> pre pekné video</a:t>
            </a:r>
          </a:p>
          <a:p>
            <a:r>
              <a:rPr lang="sk-SK" dirty="0" smtClean="0"/>
              <a:t>Meranie tlaku v čase – </a:t>
            </a:r>
            <a:r>
              <a:rPr lang="sk-SK" dirty="0" err="1" smtClean="0"/>
              <a:t>CoachLab</a:t>
            </a:r>
            <a:r>
              <a:rPr lang="sk-SK" dirty="0" smtClean="0"/>
              <a:t> tlakový senzor</a:t>
            </a:r>
          </a:p>
          <a:p>
            <a:r>
              <a:rPr lang="sk-SK" dirty="0" smtClean="0"/>
              <a:t>Produkovanie jednej frekvencie – </a:t>
            </a:r>
            <a:r>
              <a:rPr lang="sk-SK" dirty="0" err="1" smtClean="0"/>
              <a:t>audacity</a:t>
            </a:r>
            <a:r>
              <a:rPr lang="sk-SK" dirty="0" smtClean="0"/>
              <a:t> (</a:t>
            </a:r>
            <a:r>
              <a:rPr lang="sk-SK" dirty="0" err="1" smtClean="0"/>
              <a:t>sinusovka</a:t>
            </a:r>
            <a:r>
              <a:rPr lang="sk-SK" dirty="0" smtClean="0"/>
              <a:t>) – pekný priebeh tlaku</a:t>
            </a:r>
            <a:endParaRPr lang="sk-SK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53721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dirty="0" smtClean="0">
                <a:solidFill>
                  <a:schemeClr val="accent2"/>
                </a:solidFill>
              </a:rPr>
              <a:t>Veľa šťastia!</a:t>
            </a:r>
            <a:endParaRPr lang="sk-SK" sz="5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39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790334"/>
            <a:ext cx="10515600" cy="4150200"/>
          </a:xfrm>
        </p:spPr>
        <p:txBody>
          <a:bodyPr>
            <a:normAutofit/>
          </a:bodyPr>
          <a:lstStyle/>
          <a:p>
            <a:endParaRPr lang="sk-SK" sz="1800" dirty="0">
              <a:hlinkClick r:id="rId2"/>
            </a:endParaRPr>
          </a:p>
          <a:p>
            <a:pPr marL="0" indent="0">
              <a:buNone/>
            </a:pPr>
            <a:endParaRPr lang="sk-SK" sz="1800" dirty="0">
              <a:hlinkClick r:id="rId2"/>
            </a:endParaRPr>
          </a:p>
          <a:p>
            <a:pPr marL="0" indent="0">
              <a:buNone/>
            </a:pPr>
            <a:endParaRPr lang="sk-SK" sz="1800" dirty="0" smtClean="0">
              <a:hlinkClick r:id="rId2"/>
            </a:endParaRPr>
          </a:p>
          <a:p>
            <a:pPr marL="0" indent="0">
              <a:buNone/>
            </a:pPr>
            <a:endParaRPr lang="sk-SK" sz="1800" dirty="0" smtClean="0">
              <a:hlinkClick r:id="rId2"/>
            </a:endParaRPr>
          </a:p>
          <a:p>
            <a:endParaRPr lang="sk-SK" sz="1800" dirty="0">
              <a:hlinkClick r:id="rId2"/>
            </a:endParaRPr>
          </a:p>
          <a:p>
            <a:r>
              <a:rPr lang="sk-SK" sz="1600" dirty="0" smtClean="0">
                <a:hlinkClick r:id="rId2"/>
              </a:rPr>
              <a:t>http</a:t>
            </a:r>
            <a:r>
              <a:rPr lang="sk-SK" sz="1600" dirty="0">
                <a:hlinkClick r:id="rId2"/>
              </a:rPr>
              <a:t>://www.ian.org/Schlieren/SixCandles-Calm.jpg</a:t>
            </a:r>
            <a:endParaRPr lang="en-GB" sz="1600" dirty="0"/>
          </a:p>
          <a:p>
            <a:r>
              <a:rPr lang="sk-SK" sz="1600" dirty="0">
                <a:hlinkClick r:id="rId3"/>
              </a:rPr>
              <a:t>http://lh5.ggpht.com/_1wtadqGaaPs/TFG4TWtWG9I/AAAAAAAAMgc/2DF7LCm24PQ/tmp1A24_thumb_thumb.jpg?imgmax=800</a:t>
            </a:r>
            <a:endParaRPr lang="en-GB" sz="1600" dirty="0"/>
          </a:p>
          <a:p>
            <a:r>
              <a:rPr lang="en-GB" sz="1600" dirty="0">
                <a:hlinkClick r:id="rId4"/>
              </a:rPr>
              <a:t>http://</a:t>
            </a:r>
            <a:r>
              <a:rPr lang="en-GB" sz="1600" dirty="0" smtClean="0">
                <a:hlinkClick r:id="rId4"/>
              </a:rPr>
              <a:t>nptel.ac.in/courses/112103021/module7/images/ch14_slide_2_clip_image016.jpg</a:t>
            </a:r>
            <a:endParaRPr lang="en-GB" sz="1600" dirty="0"/>
          </a:p>
          <a:p>
            <a:r>
              <a:rPr lang="en-GB" sz="1600" dirty="0">
                <a:hlinkClick r:id="rId5"/>
              </a:rPr>
              <a:t>https://www.youtube.com/watch?v=px3oVGXr4mo</a:t>
            </a:r>
            <a:endParaRPr lang="en-GB" sz="1600" dirty="0"/>
          </a:p>
          <a:p>
            <a:endParaRPr lang="en-GB" dirty="0"/>
          </a:p>
          <a:p>
            <a:endParaRPr lang="en-GB" dirty="0"/>
          </a:p>
          <a:p>
            <a:endParaRPr lang="sk-SK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1941921"/>
            <a:ext cx="891775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KIT </a:t>
            </a:r>
            <a:r>
              <a:rPr lang="sk-SK" dirty="0" err="1" smtClean="0"/>
              <a:t>Ily</a:t>
            </a:r>
            <a:r>
              <a:rPr lang="en-GB" dirty="0" smtClean="0"/>
              <a:t>u</a:t>
            </a:r>
            <a:r>
              <a:rPr lang="sk-SK" dirty="0" smtClean="0"/>
              <a:t> </a:t>
            </a:r>
            <a:r>
              <a:rPr lang="sk-SK" dirty="0" err="1" smtClean="0"/>
              <a:t>Martchenk</a:t>
            </a:r>
            <a:r>
              <a:rPr lang="en-GB" dirty="0" smtClean="0"/>
              <a:t>a</a:t>
            </a:r>
            <a:r>
              <a:rPr lang="sk-SK" dirty="0" smtClean="0"/>
              <a:t>	</a:t>
            </a:r>
            <a:r>
              <a:rPr lang="sk-SK" dirty="0" smtClean="0">
                <a:hlinkClick r:id="rId6"/>
              </a:rPr>
              <a:t>http</a:t>
            </a:r>
            <a:r>
              <a:rPr lang="sk-SK" dirty="0">
                <a:hlinkClick r:id="rId6"/>
              </a:rPr>
              <a:t>://</a:t>
            </a:r>
            <a:r>
              <a:rPr lang="sk-SK" dirty="0" smtClean="0">
                <a:hlinkClick r:id="rId6"/>
              </a:rPr>
              <a:t>kit.ilyam.org/Draft_2017_IYPT_Reference_kit.pdf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 v</a:t>
            </a:r>
            <a:r>
              <a:rPr lang="sk-SK" dirty="0" smtClean="0"/>
              <a:t>šeličo z neho, napr.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>
                <a:hlinkClick r:id="rId7"/>
              </a:rPr>
              <a:t>http</a:t>
            </a:r>
            <a:r>
              <a:rPr lang="sk-SK" sz="1600" dirty="0">
                <a:hlinkClick r:id="rId7"/>
              </a:rPr>
              <a:t>://</a:t>
            </a:r>
            <a:r>
              <a:rPr lang="sk-SK" sz="1600" dirty="0" smtClean="0">
                <a:hlinkClick r:id="rId7"/>
              </a:rPr>
              <a:t>www.ian.org/Schlieren/HowTo.html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hlinkClick r:id="rId8"/>
              </a:rPr>
              <a:t>http</a:t>
            </a:r>
            <a:r>
              <a:rPr lang="en-GB" sz="1600" dirty="0">
                <a:hlinkClick r:id="rId8"/>
              </a:rPr>
              <a:t>://</a:t>
            </a:r>
            <a:r>
              <a:rPr lang="en-GB" sz="1600" dirty="0" smtClean="0">
                <a:hlinkClick r:id="rId8"/>
              </a:rPr>
              <a:t>amasci.com/amateur/seesnd.html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hlinkClick r:id="rId9"/>
              </a:rPr>
              <a:t>http://www.instructables.com/id/DIY-Schlieren-Flow-Visualization</a:t>
            </a:r>
            <a:r>
              <a:rPr lang="en-GB" sz="1600" dirty="0" smtClean="0">
                <a:hlinkClick r:id="rId9"/>
              </a:rPr>
              <a:t>/</a:t>
            </a: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hlinkClick r:id="rId10"/>
              </a:rPr>
              <a:t>https://www.bing.com/videos/search?q=visualising+sound+schlieren&amp;&amp;</a:t>
            </a:r>
            <a:r>
              <a:rPr lang="en-GB" sz="1600" dirty="0" smtClean="0">
                <a:hlinkClick r:id="rId10"/>
              </a:rPr>
              <a:t>view=detail&amp;mid=59800864F48C7DB0454C59800864F48C7DB0454C&amp;FORM=VRDGAR</a:t>
            </a:r>
            <a:endParaRPr lang="en-GB" sz="1600" dirty="0" smtClean="0"/>
          </a:p>
          <a:p>
            <a:endParaRPr lang="en-GB" dirty="0" smtClean="0"/>
          </a:p>
          <a:p>
            <a:r>
              <a:rPr lang="sk-SK" dirty="0" smtClean="0"/>
              <a:t>Obrázky: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021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328" y="232311"/>
            <a:ext cx="10515600" cy="1325563"/>
          </a:xfrm>
        </p:spPr>
        <p:txBody>
          <a:bodyPr/>
          <a:lstStyle/>
          <a:p>
            <a:r>
              <a:rPr lang="en-GB" dirty="0"/>
              <a:t>O </a:t>
            </a:r>
            <a:r>
              <a:rPr lang="en-GB" dirty="0" err="1"/>
              <a:t>čo</a:t>
            </a:r>
            <a:r>
              <a:rPr lang="en-GB" dirty="0"/>
              <a:t> ide?</a:t>
            </a:r>
            <a:endParaRPr lang="sk-SK" dirty="0"/>
          </a:p>
        </p:txBody>
      </p:sp>
      <p:grpSp>
        <p:nvGrpSpPr>
          <p:cNvPr id="12" name="Group 11"/>
          <p:cNvGrpSpPr/>
          <p:nvPr/>
        </p:nvGrpSpPr>
        <p:grpSpPr>
          <a:xfrm>
            <a:off x="766543" y="3061982"/>
            <a:ext cx="1443606" cy="1718326"/>
            <a:chOff x="838200" y="3808601"/>
            <a:chExt cx="1091268" cy="1098958"/>
          </a:xfrm>
        </p:grpSpPr>
        <p:sp>
          <p:nvSpPr>
            <p:cNvPr id="4" name="Rectangle 3"/>
            <p:cNvSpPr/>
            <p:nvPr/>
          </p:nvSpPr>
          <p:spPr>
            <a:xfrm>
              <a:off x="838200" y="3808601"/>
              <a:ext cx="596317" cy="109895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434517" y="4081243"/>
              <a:ext cx="494951" cy="5536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90761" y="2648394"/>
            <a:ext cx="14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kamera</a:t>
            </a:r>
            <a:endParaRPr lang="sk-SK" sz="2000" dirty="0"/>
          </a:p>
        </p:txBody>
      </p:sp>
      <p:sp>
        <p:nvSpPr>
          <p:cNvPr id="7" name="Oval 6"/>
          <p:cNvSpPr/>
          <p:nvPr/>
        </p:nvSpPr>
        <p:spPr>
          <a:xfrm>
            <a:off x="3271165" y="2020184"/>
            <a:ext cx="335592" cy="3355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TextBox 7"/>
          <p:cNvSpPr txBox="1"/>
          <p:nvPr/>
        </p:nvSpPr>
        <p:spPr>
          <a:xfrm>
            <a:off x="2026782" y="1401320"/>
            <a:ext cx="1410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/>
              <a:t>Bodový</a:t>
            </a:r>
            <a:r>
              <a:rPr lang="en-GB" sz="2000" dirty="0"/>
              <a:t> </a:t>
            </a:r>
            <a:r>
              <a:rPr lang="en-GB" sz="2000" dirty="0" err="1"/>
              <a:t>zdroj</a:t>
            </a:r>
            <a:r>
              <a:rPr lang="en-GB" sz="2000" dirty="0"/>
              <a:t> </a:t>
            </a:r>
            <a:r>
              <a:rPr lang="en-GB" sz="2000" dirty="0" err="1"/>
              <a:t>svetla</a:t>
            </a:r>
            <a:endParaRPr lang="sk-SK" sz="2000" dirty="0"/>
          </a:p>
        </p:txBody>
      </p:sp>
      <p:sp>
        <p:nvSpPr>
          <p:cNvPr id="9" name="Arc 8"/>
          <p:cNvSpPr/>
          <p:nvPr/>
        </p:nvSpPr>
        <p:spPr>
          <a:xfrm>
            <a:off x="6765022" y="402756"/>
            <a:ext cx="4907560" cy="4907560"/>
          </a:xfrm>
          <a:prstGeom prst="arc">
            <a:avLst>
              <a:gd name="adj1" fmla="val 17348887"/>
              <a:gd name="adj2" fmla="val 427737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TextBox 9"/>
          <p:cNvSpPr txBox="1"/>
          <p:nvPr/>
        </p:nvSpPr>
        <p:spPr>
          <a:xfrm>
            <a:off x="10262532" y="521407"/>
            <a:ext cx="1410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/>
              <a:t>Guľové</a:t>
            </a:r>
            <a:r>
              <a:rPr lang="en-GB" sz="2000" dirty="0"/>
              <a:t> </a:t>
            </a:r>
            <a:r>
              <a:rPr lang="en-GB" sz="2000" dirty="0" err="1"/>
              <a:t>zrkadlo</a:t>
            </a:r>
            <a:endParaRPr lang="sk-SK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071765" y="3213614"/>
            <a:ext cx="729843" cy="37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odraz</a:t>
            </a:r>
            <a:endParaRPr lang="sk-SK" dirty="0"/>
          </a:p>
        </p:txBody>
      </p:sp>
      <p:grpSp>
        <p:nvGrpSpPr>
          <p:cNvPr id="14" name="Group 13"/>
          <p:cNvGrpSpPr/>
          <p:nvPr/>
        </p:nvGrpSpPr>
        <p:grpSpPr>
          <a:xfrm>
            <a:off x="2184979" y="538514"/>
            <a:ext cx="7838691" cy="4642124"/>
            <a:chOff x="2184979" y="538514"/>
            <a:chExt cx="7838691" cy="4642124"/>
          </a:xfrm>
        </p:grpSpPr>
        <p:sp>
          <p:nvSpPr>
            <p:cNvPr id="11" name="Oval 10"/>
            <p:cNvSpPr/>
            <p:nvPr/>
          </p:nvSpPr>
          <p:spPr>
            <a:xfrm>
              <a:off x="3257722" y="3610379"/>
              <a:ext cx="324376" cy="33320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20" name="Straight Arrow Connector 19"/>
            <p:cNvCxnSpPr>
              <a:stCxn id="9" idx="0"/>
            </p:cNvCxnSpPr>
            <p:nvPr/>
          </p:nvCxnSpPr>
          <p:spPr>
            <a:xfrm flipH="1">
              <a:off x="2210149" y="538514"/>
              <a:ext cx="7813521" cy="3820765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2184979" y="3474806"/>
              <a:ext cx="7830298" cy="1705832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9" idx="2"/>
            </p:cNvCxnSpPr>
            <p:nvPr/>
          </p:nvCxnSpPr>
          <p:spPr>
            <a:xfrm flipH="1" flipV="1">
              <a:off x="5922628" y="4286874"/>
              <a:ext cx="4083311" cy="893764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9" idx="0"/>
            </p:cNvCxnSpPr>
            <p:nvPr/>
          </p:nvCxnSpPr>
          <p:spPr>
            <a:xfrm flipH="1">
              <a:off x="5968808" y="538514"/>
              <a:ext cx="4054862" cy="1985255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415717" y="538514"/>
            <a:ext cx="6607953" cy="4642124"/>
            <a:chOff x="3415717" y="538514"/>
            <a:chExt cx="6607953" cy="4642124"/>
          </a:xfrm>
        </p:grpSpPr>
        <p:cxnSp>
          <p:nvCxnSpPr>
            <p:cNvPr id="15" name="Straight Arrow Connector 14"/>
            <p:cNvCxnSpPr>
              <a:endCxn id="9" idx="0"/>
            </p:cNvCxnSpPr>
            <p:nvPr/>
          </p:nvCxnSpPr>
          <p:spPr>
            <a:xfrm flipV="1">
              <a:off x="3415717" y="538514"/>
              <a:ext cx="6607953" cy="1643051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9" idx="2"/>
            </p:cNvCxnSpPr>
            <p:nvPr/>
          </p:nvCxnSpPr>
          <p:spPr>
            <a:xfrm>
              <a:off x="3433138" y="2181565"/>
              <a:ext cx="6572801" cy="2999073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3522732" y="1369443"/>
              <a:ext cx="3179778" cy="784850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534246" y="2232902"/>
              <a:ext cx="3500709" cy="1595363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/>
          <p:cNvCxnSpPr/>
          <p:nvPr/>
        </p:nvCxnSpPr>
        <p:spPr>
          <a:xfrm>
            <a:off x="3415717" y="566511"/>
            <a:ext cx="20969" cy="572523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1697752" y="416908"/>
            <a:ext cx="20969" cy="572523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415717" y="2816349"/>
            <a:ext cx="8282036" cy="4457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200346" y="2333316"/>
            <a:ext cx="961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2f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41361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567" y="89498"/>
            <a:ext cx="10515600" cy="1325563"/>
          </a:xfrm>
        </p:spPr>
        <p:txBody>
          <a:bodyPr/>
          <a:lstStyle/>
          <a:p>
            <a:r>
              <a:rPr lang="en-GB" dirty="0" err="1"/>
              <a:t>Prečo</a:t>
            </a:r>
            <a:r>
              <a:rPr lang="en-GB" dirty="0"/>
              <a:t> 2f?</a:t>
            </a:r>
            <a:endParaRPr lang="sk-SK" dirty="0"/>
          </a:p>
        </p:txBody>
      </p:sp>
      <p:sp>
        <p:nvSpPr>
          <p:cNvPr id="7" name="Oval 6"/>
          <p:cNvSpPr/>
          <p:nvPr/>
        </p:nvSpPr>
        <p:spPr>
          <a:xfrm>
            <a:off x="1224249" y="2028573"/>
            <a:ext cx="335592" cy="3355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TextBox 7"/>
          <p:cNvSpPr txBox="1"/>
          <p:nvPr/>
        </p:nvSpPr>
        <p:spPr>
          <a:xfrm>
            <a:off x="221833" y="1627916"/>
            <a:ext cx="14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/>
              <a:t>zdroj</a:t>
            </a:r>
            <a:endParaRPr lang="sk-SK" sz="2000" dirty="0"/>
          </a:p>
        </p:txBody>
      </p:sp>
      <p:sp>
        <p:nvSpPr>
          <p:cNvPr id="9" name="Arc 8"/>
          <p:cNvSpPr/>
          <p:nvPr/>
        </p:nvSpPr>
        <p:spPr>
          <a:xfrm>
            <a:off x="4718106" y="411145"/>
            <a:ext cx="4907560" cy="4907560"/>
          </a:xfrm>
          <a:prstGeom prst="arc">
            <a:avLst>
              <a:gd name="adj1" fmla="val 17348887"/>
              <a:gd name="adj2" fmla="val 427737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val 10"/>
          <p:cNvSpPr/>
          <p:nvPr/>
        </p:nvSpPr>
        <p:spPr>
          <a:xfrm>
            <a:off x="1217097" y="3563159"/>
            <a:ext cx="324376" cy="33320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607956" y="3829488"/>
            <a:ext cx="729843" cy="37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obraz</a:t>
            </a:r>
            <a:endParaRPr lang="sk-SK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368801" y="2060276"/>
            <a:ext cx="8169479" cy="129679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386222" y="2189954"/>
            <a:ext cx="8177228" cy="1321288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348413" y="3533621"/>
            <a:ext cx="8150315" cy="20223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1343631" y="2077994"/>
            <a:ext cx="8194649" cy="165176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7" idx="6"/>
          </p:cNvCxnSpPr>
          <p:nvPr/>
        </p:nvCxnSpPr>
        <p:spPr>
          <a:xfrm flipV="1">
            <a:off x="1559841" y="2145895"/>
            <a:ext cx="3012853" cy="50475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349455" y="1216404"/>
            <a:ext cx="30935" cy="404074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9650836" y="425297"/>
            <a:ext cx="13978" cy="489340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706137" y="2824738"/>
            <a:ext cx="8944700" cy="61992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5423570" y="2153696"/>
            <a:ext cx="961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</a:t>
            </a:r>
            <a:endParaRPr lang="sk-SK" sz="3600" dirty="0"/>
          </a:p>
        </p:txBody>
      </p:sp>
      <p:sp>
        <p:nvSpPr>
          <p:cNvPr id="89" name="TextBox 88"/>
          <p:cNvSpPr txBox="1"/>
          <p:nvPr/>
        </p:nvSpPr>
        <p:spPr>
          <a:xfrm>
            <a:off x="163147" y="5405934"/>
            <a:ext cx="4211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+mj-lt"/>
              </a:rPr>
              <a:t>Zobrazovacia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err="1">
                <a:latin typeface="+mj-lt"/>
              </a:rPr>
              <a:t>rovnica</a:t>
            </a:r>
            <a:r>
              <a:rPr lang="en-GB" sz="2800" dirty="0">
                <a:latin typeface="+mj-lt"/>
              </a:rPr>
              <a:t>:</a:t>
            </a:r>
            <a:endParaRPr lang="sk-SK" sz="2800" dirty="0">
              <a:latin typeface="+mj-lt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4096403" y="3538714"/>
            <a:ext cx="5414911" cy="12427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850545" y="2092288"/>
            <a:ext cx="5660769" cy="112875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570288" y="2706237"/>
            <a:ext cx="0" cy="37608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1414940" y="2925776"/>
            <a:ext cx="4008630" cy="66803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610634" y="2936151"/>
            <a:ext cx="3965401" cy="9637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378533" y="2903878"/>
            <a:ext cx="961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</a:t>
            </a:r>
            <a:endParaRPr lang="sk-SK" sz="2800" dirty="0"/>
          </a:p>
        </p:txBody>
      </p:sp>
      <p:sp>
        <p:nvSpPr>
          <p:cNvPr id="61" name="TextBox 60"/>
          <p:cNvSpPr txBox="1"/>
          <p:nvPr/>
        </p:nvSpPr>
        <p:spPr>
          <a:xfrm>
            <a:off x="2908982" y="2970618"/>
            <a:ext cx="961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f</a:t>
            </a:r>
            <a:endParaRPr lang="sk-SK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589470" y="5730825"/>
                <a:ext cx="1711879" cy="758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k-SK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sk-SK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sk-SK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sk-SK" sz="24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470" y="5730825"/>
                <a:ext cx="1711879" cy="7586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665379" y="4774221"/>
                <a:ext cx="1452834" cy="758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sk-SK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sk-SK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k-SK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sk-SK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den>
                      </m:f>
                    </m:oMath>
                  </m:oMathPara>
                </a14:m>
                <a:endParaRPr lang="sk-SK" sz="24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5379" y="4774221"/>
                <a:ext cx="1452834" cy="7586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126851" y="5515578"/>
                <a:ext cx="1998881" cy="703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40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sk-SK" sz="240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sk-SK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k-SK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sk-SK" sz="2400" b="0" i="1" smtClean="0">
                              <a:latin typeface="Cambria Math" panose="02040503050406030204" pitchFamily="18" charset="0"/>
                            </a:rPr>
                            <m:t>´</m:t>
                          </m:r>
                        </m:num>
                        <m:den>
                          <m:r>
                            <a:rPr lang="sk-SK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sk-SK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sk-SK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851" y="5515578"/>
                <a:ext cx="1998881" cy="70307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75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328" y="232311"/>
            <a:ext cx="10515600" cy="1325563"/>
          </a:xfrm>
        </p:spPr>
        <p:txBody>
          <a:bodyPr/>
          <a:lstStyle/>
          <a:p>
            <a:r>
              <a:rPr lang="en-GB" dirty="0"/>
              <a:t>O </a:t>
            </a:r>
            <a:r>
              <a:rPr lang="en-GB" dirty="0" err="1"/>
              <a:t>čo</a:t>
            </a:r>
            <a:r>
              <a:rPr lang="en-GB" dirty="0"/>
              <a:t> ide?</a:t>
            </a:r>
            <a:endParaRPr lang="sk-SK" dirty="0"/>
          </a:p>
        </p:txBody>
      </p:sp>
      <p:grpSp>
        <p:nvGrpSpPr>
          <p:cNvPr id="12" name="Group 11"/>
          <p:cNvGrpSpPr/>
          <p:nvPr/>
        </p:nvGrpSpPr>
        <p:grpSpPr>
          <a:xfrm>
            <a:off x="766543" y="3061982"/>
            <a:ext cx="1443606" cy="1718326"/>
            <a:chOff x="838200" y="3808601"/>
            <a:chExt cx="1091268" cy="1098958"/>
          </a:xfrm>
        </p:grpSpPr>
        <p:sp>
          <p:nvSpPr>
            <p:cNvPr id="4" name="Rectangle 3"/>
            <p:cNvSpPr/>
            <p:nvPr/>
          </p:nvSpPr>
          <p:spPr>
            <a:xfrm>
              <a:off x="838200" y="3808601"/>
              <a:ext cx="596317" cy="109895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434517" y="4081243"/>
              <a:ext cx="494951" cy="5536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90761" y="2648394"/>
            <a:ext cx="14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kamera</a:t>
            </a:r>
            <a:endParaRPr lang="sk-SK" sz="2000" dirty="0"/>
          </a:p>
        </p:txBody>
      </p:sp>
      <p:sp>
        <p:nvSpPr>
          <p:cNvPr id="7" name="Oval 6"/>
          <p:cNvSpPr/>
          <p:nvPr/>
        </p:nvSpPr>
        <p:spPr>
          <a:xfrm>
            <a:off x="3271165" y="2020184"/>
            <a:ext cx="335592" cy="3355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TextBox 7"/>
          <p:cNvSpPr txBox="1"/>
          <p:nvPr/>
        </p:nvSpPr>
        <p:spPr>
          <a:xfrm>
            <a:off x="2026782" y="1401320"/>
            <a:ext cx="1410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/>
              <a:t>Bodový</a:t>
            </a:r>
            <a:r>
              <a:rPr lang="en-GB" sz="2000" dirty="0"/>
              <a:t> </a:t>
            </a:r>
            <a:r>
              <a:rPr lang="en-GB" sz="2000" dirty="0" err="1"/>
              <a:t>zdroj</a:t>
            </a:r>
            <a:r>
              <a:rPr lang="en-GB" sz="2000" dirty="0"/>
              <a:t> </a:t>
            </a:r>
            <a:r>
              <a:rPr lang="en-GB" sz="2000" dirty="0" err="1"/>
              <a:t>svetla</a:t>
            </a:r>
            <a:endParaRPr lang="sk-SK" sz="2000" dirty="0"/>
          </a:p>
        </p:txBody>
      </p:sp>
      <p:sp>
        <p:nvSpPr>
          <p:cNvPr id="9" name="Arc 8"/>
          <p:cNvSpPr/>
          <p:nvPr/>
        </p:nvSpPr>
        <p:spPr>
          <a:xfrm>
            <a:off x="6765022" y="402756"/>
            <a:ext cx="4907560" cy="4907560"/>
          </a:xfrm>
          <a:prstGeom prst="arc">
            <a:avLst>
              <a:gd name="adj1" fmla="val 17348887"/>
              <a:gd name="adj2" fmla="val 427737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TextBox 9"/>
          <p:cNvSpPr txBox="1"/>
          <p:nvPr/>
        </p:nvSpPr>
        <p:spPr>
          <a:xfrm>
            <a:off x="10262532" y="521407"/>
            <a:ext cx="1410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/>
              <a:t>Guľové</a:t>
            </a:r>
            <a:r>
              <a:rPr lang="en-GB" sz="2000" dirty="0"/>
              <a:t> </a:t>
            </a:r>
            <a:r>
              <a:rPr lang="en-GB" sz="2000" dirty="0" err="1"/>
              <a:t>zrkadlo</a:t>
            </a:r>
            <a:endParaRPr lang="sk-SK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071765" y="3213614"/>
            <a:ext cx="729843" cy="37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odraz</a:t>
            </a:r>
            <a:endParaRPr lang="sk-SK" dirty="0"/>
          </a:p>
        </p:txBody>
      </p:sp>
      <p:grpSp>
        <p:nvGrpSpPr>
          <p:cNvPr id="14" name="Group 13"/>
          <p:cNvGrpSpPr/>
          <p:nvPr/>
        </p:nvGrpSpPr>
        <p:grpSpPr>
          <a:xfrm>
            <a:off x="2184979" y="538514"/>
            <a:ext cx="7838691" cy="4642124"/>
            <a:chOff x="2184979" y="538514"/>
            <a:chExt cx="7838691" cy="4642124"/>
          </a:xfrm>
        </p:grpSpPr>
        <p:sp>
          <p:nvSpPr>
            <p:cNvPr id="11" name="Oval 10"/>
            <p:cNvSpPr/>
            <p:nvPr/>
          </p:nvSpPr>
          <p:spPr>
            <a:xfrm>
              <a:off x="3257722" y="3610379"/>
              <a:ext cx="324376" cy="33320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cxnSp>
          <p:nvCxnSpPr>
            <p:cNvPr id="20" name="Straight Arrow Connector 19"/>
            <p:cNvCxnSpPr>
              <a:stCxn id="9" idx="0"/>
            </p:cNvCxnSpPr>
            <p:nvPr/>
          </p:nvCxnSpPr>
          <p:spPr>
            <a:xfrm flipH="1">
              <a:off x="2210149" y="538514"/>
              <a:ext cx="7813521" cy="3820765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2184979" y="3474806"/>
              <a:ext cx="7830298" cy="1705832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9" idx="2"/>
            </p:cNvCxnSpPr>
            <p:nvPr/>
          </p:nvCxnSpPr>
          <p:spPr>
            <a:xfrm flipH="1" flipV="1">
              <a:off x="5922628" y="4286874"/>
              <a:ext cx="4083311" cy="893764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9" idx="0"/>
            </p:cNvCxnSpPr>
            <p:nvPr/>
          </p:nvCxnSpPr>
          <p:spPr>
            <a:xfrm flipH="1">
              <a:off x="5968808" y="538514"/>
              <a:ext cx="4054862" cy="1985255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415717" y="538514"/>
            <a:ext cx="6607953" cy="4642124"/>
            <a:chOff x="3415717" y="538514"/>
            <a:chExt cx="6607953" cy="4642124"/>
          </a:xfrm>
        </p:grpSpPr>
        <p:cxnSp>
          <p:nvCxnSpPr>
            <p:cNvPr id="15" name="Straight Arrow Connector 14"/>
            <p:cNvCxnSpPr>
              <a:endCxn id="9" idx="0"/>
            </p:cNvCxnSpPr>
            <p:nvPr/>
          </p:nvCxnSpPr>
          <p:spPr>
            <a:xfrm flipV="1">
              <a:off x="3415717" y="538514"/>
              <a:ext cx="6607953" cy="1643051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endCxn id="9" idx="2"/>
            </p:cNvCxnSpPr>
            <p:nvPr/>
          </p:nvCxnSpPr>
          <p:spPr>
            <a:xfrm>
              <a:off x="3433138" y="2181565"/>
              <a:ext cx="6572801" cy="2999073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3522732" y="1369443"/>
              <a:ext cx="3179778" cy="784850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3534246" y="2232902"/>
              <a:ext cx="3500709" cy="1595363"/>
            </a:xfrm>
            <a:prstGeom prst="straightConnector1">
              <a:avLst/>
            </a:prstGeom>
            <a:ln w="571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317202" y="3986479"/>
            <a:ext cx="1615580" cy="1463752"/>
            <a:chOff x="3317202" y="3986479"/>
            <a:chExt cx="1615580" cy="1463752"/>
          </a:xfrm>
        </p:grpSpPr>
        <p:grpSp>
          <p:nvGrpSpPr>
            <p:cNvPr id="53" name="Group 52"/>
            <p:cNvGrpSpPr/>
            <p:nvPr/>
          </p:nvGrpSpPr>
          <p:grpSpPr>
            <a:xfrm>
              <a:off x="3317202" y="3986479"/>
              <a:ext cx="205530" cy="1463752"/>
              <a:chOff x="3333921" y="4433849"/>
              <a:chExt cx="205530" cy="1463752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3333921" y="4762110"/>
                <a:ext cx="205530" cy="113549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52" name="Isosceles Triangle 51"/>
              <p:cNvSpPr/>
              <p:nvPr/>
            </p:nvSpPr>
            <p:spPr>
              <a:xfrm>
                <a:off x="3333921" y="4433849"/>
                <a:ext cx="205530" cy="328261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3522732" y="4882485"/>
              <a:ext cx="14100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err="1"/>
                <a:t>žiletka</a:t>
              </a:r>
              <a:endParaRPr lang="sk-SK" sz="2000" dirty="0"/>
            </a:p>
          </p:txBody>
        </p:sp>
      </p:grpSp>
      <p:cxnSp>
        <p:nvCxnSpPr>
          <p:cNvPr id="60" name="Straight Connector 59"/>
          <p:cNvCxnSpPr/>
          <p:nvPr/>
        </p:nvCxnSpPr>
        <p:spPr>
          <a:xfrm>
            <a:off x="3415717" y="566511"/>
            <a:ext cx="20969" cy="572523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1697752" y="416908"/>
            <a:ext cx="20969" cy="572523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415717" y="2816349"/>
            <a:ext cx="8282036" cy="4457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200346" y="2333316"/>
            <a:ext cx="961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2f</a:t>
            </a:r>
            <a:endParaRPr lang="sk-SK" sz="28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773741" y="5004562"/>
            <a:ext cx="4127695" cy="1832554"/>
            <a:chOff x="3773741" y="5004562"/>
            <a:chExt cx="4127695" cy="1832554"/>
          </a:xfrm>
        </p:grpSpPr>
        <p:sp>
          <p:nvSpPr>
            <p:cNvPr id="91" name="Rectangle 90"/>
            <p:cNvSpPr/>
            <p:nvPr/>
          </p:nvSpPr>
          <p:spPr>
            <a:xfrm>
              <a:off x="6026495" y="5004562"/>
              <a:ext cx="1874941" cy="183255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773741" y="5560961"/>
              <a:ext cx="25457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err="1">
                  <a:latin typeface="+mj-lt"/>
                </a:rPr>
                <a:t>Čo</a:t>
              </a:r>
              <a:r>
                <a:rPr lang="en-GB" sz="3200" dirty="0">
                  <a:latin typeface="+mj-lt"/>
                </a:rPr>
                <a:t> </a:t>
              </a:r>
              <a:r>
                <a:rPr lang="en-GB" sz="3200" dirty="0" err="1">
                  <a:latin typeface="+mj-lt"/>
                </a:rPr>
                <a:t>vidíme</a:t>
              </a:r>
              <a:r>
                <a:rPr lang="en-GB" sz="3200" dirty="0">
                  <a:latin typeface="+mj-lt"/>
                </a:rPr>
                <a:t>:</a:t>
              </a:r>
              <a:endParaRPr lang="sk-SK" sz="3200" dirty="0">
                <a:latin typeface="+mj-lt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6143319" y="5124677"/>
              <a:ext cx="1686828" cy="159634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</p:spTree>
    <p:extLst>
      <p:ext uri="{BB962C8B-B14F-4D97-AF65-F5344CB8AC3E}">
        <p14:creationId xmlns:p14="http://schemas.microsoft.com/office/powerpoint/2010/main" val="136762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951" t="21473" r="13539" b="24294"/>
          <a:stretch/>
        </p:blipFill>
        <p:spPr>
          <a:xfrm>
            <a:off x="1017638" y="632495"/>
            <a:ext cx="10397614" cy="532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76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328" y="232311"/>
            <a:ext cx="10515600" cy="1325563"/>
          </a:xfrm>
        </p:spPr>
        <p:txBody>
          <a:bodyPr/>
          <a:lstStyle/>
          <a:p>
            <a:r>
              <a:rPr lang="en-GB" dirty="0"/>
              <a:t>Lom </a:t>
            </a:r>
            <a:r>
              <a:rPr lang="en-GB" dirty="0" err="1"/>
              <a:t>svetla</a:t>
            </a:r>
            <a:r>
              <a:rPr lang="en-GB" dirty="0"/>
              <a:t> </a:t>
            </a:r>
            <a:r>
              <a:rPr lang="en-GB" dirty="0" err="1"/>
              <a:t>vo</a:t>
            </a:r>
            <a:r>
              <a:rPr lang="en-GB" dirty="0"/>
              <a:t> </a:t>
            </a:r>
            <a:r>
              <a:rPr lang="en-GB" dirty="0" err="1"/>
              <a:t>vzduchu</a:t>
            </a:r>
            <a:endParaRPr lang="sk-SK" dirty="0"/>
          </a:p>
        </p:txBody>
      </p:sp>
      <p:sp>
        <p:nvSpPr>
          <p:cNvPr id="3" name="TextBox 2"/>
          <p:cNvSpPr txBox="1"/>
          <p:nvPr/>
        </p:nvSpPr>
        <p:spPr>
          <a:xfrm>
            <a:off x="2130356" y="1841026"/>
            <a:ext cx="333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/>
              <a:t>Zmeny</a:t>
            </a:r>
            <a:r>
              <a:rPr lang="en-GB" sz="2400" dirty="0"/>
              <a:t> </a:t>
            </a:r>
            <a:r>
              <a:rPr lang="en-GB" sz="2400" dirty="0" err="1"/>
              <a:t>teploty</a:t>
            </a:r>
            <a:endParaRPr lang="sk-SK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2120503" y="2307243"/>
            <a:ext cx="3330428" cy="926878"/>
            <a:chOff x="2120503" y="2307243"/>
            <a:chExt cx="3330428" cy="926878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3787862" y="2307243"/>
              <a:ext cx="3" cy="41079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2120503" y="2772456"/>
              <a:ext cx="33304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err="1"/>
                <a:t>Zmeny</a:t>
              </a:r>
              <a:r>
                <a:rPr lang="en-GB" sz="2400" dirty="0"/>
                <a:t> </a:t>
              </a:r>
              <a:r>
                <a:rPr lang="en-GB" sz="2400" dirty="0" err="1"/>
                <a:t>hustoty</a:t>
              </a:r>
              <a:r>
                <a:rPr lang="en-GB" sz="2400" dirty="0"/>
                <a:t> </a:t>
              </a:r>
              <a:r>
                <a:rPr lang="en-GB" sz="2400" dirty="0" err="1"/>
                <a:t>vzduchu</a:t>
              </a:r>
              <a:endParaRPr lang="sk-SK" sz="2400" dirty="0"/>
            </a:p>
          </p:txBody>
        </p:sp>
      </p:grpSp>
      <p:pic>
        <p:nvPicPr>
          <p:cNvPr id="48" name="Picture 1" descr="http://www.ian.org/Schlieren/AirRefra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259" y="1537384"/>
            <a:ext cx="3124325" cy="167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-945425" y="3344025"/>
            <a:ext cx="9693500" cy="1298281"/>
            <a:chOff x="-945425" y="3344025"/>
            <a:chExt cx="9693500" cy="1298281"/>
          </a:xfrm>
        </p:grpSpPr>
        <p:sp>
          <p:nvSpPr>
            <p:cNvPr id="44" name="TextBox 43"/>
            <p:cNvSpPr txBox="1"/>
            <p:nvPr/>
          </p:nvSpPr>
          <p:spPr>
            <a:xfrm>
              <a:off x="-945425" y="3750211"/>
              <a:ext cx="92248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err="1"/>
                <a:t>Zmeny</a:t>
              </a:r>
              <a:r>
                <a:rPr lang="en-GB" sz="2400" dirty="0"/>
                <a:t> </a:t>
              </a:r>
              <a:r>
                <a:rPr lang="en-GB" sz="2400" i="1" dirty="0" err="1"/>
                <a:t>indexu</a:t>
              </a:r>
              <a:r>
                <a:rPr lang="en-GB" sz="2400" i="1" dirty="0"/>
                <a:t> </a:t>
              </a:r>
              <a:r>
                <a:rPr lang="en-GB" sz="2400" i="1" dirty="0" err="1" smtClean="0"/>
                <a:t>lomu</a:t>
              </a:r>
              <a:r>
                <a:rPr lang="sk-SK" sz="2400" i="1" dirty="0" smtClean="0"/>
                <a:t> </a:t>
              </a:r>
            </a:p>
            <a:p>
              <a:pPr algn="ctr"/>
              <a:r>
                <a:rPr lang="sk-SK" sz="2400" i="1" dirty="0" smtClean="0"/>
                <a:t>(koľkokrát pomalšie ide svetlo v danom prostredí)</a:t>
              </a:r>
              <a:endParaRPr lang="sk-SK" sz="2400" i="1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>
              <a:off x="3787859" y="3344025"/>
              <a:ext cx="3" cy="41079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436353" y="4009761"/>
                  <a:ext cx="1311722" cy="63254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240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k-SK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sk-SK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den>
                        </m:f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6353" y="4009761"/>
                  <a:ext cx="1311722" cy="63254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k-SK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2120503" y="4722392"/>
            <a:ext cx="6627572" cy="1256214"/>
            <a:chOff x="2120503" y="4722392"/>
            <a:chExt cx="6627572" cy="1256214"/>
          </a:xfrm>
        </p:grpSpPr>
        <p:sp>
          <p:nvSpPr>
            <p:cNvPr id="45" name="TextBox 44"/>
            <p:cNvSpPr txBox="1"/>
            <p:nvPr/>
          </p:nvSpPr>
          <p:spPr>
            <a:xfrm>
              <a:off x="2120503" y="5147609"/>
              <a:ext cx="33304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err="1"/>
                <a:t>Zmeny</a:t>
              </a:r>
              <a:r>
                <a:rPr lang="en-GB" sz="2400" dirty="0"/>
                <a:t> </a:t>
              </a:r>
              <a:r>
                <a:rPr lang="en-GB" sz="2400" i="1" dirty="0" err="1"/>
                <a:t>optickej</a:t>
              </a:r>
              <a:r>
                <a:rPr lang="en-GB" sz="2400" i="1" dirty="0"/>
                <a:t> </a:t>
              </a:r>
              <a:r>
                <a:rPr lang="en-GB" sz="2400" i="1" dirty="0" err="1" smtClean="0"/>
                <a:t>dráhy</a:t>
              </a:r>
              <a:r>
                <a:rPr lang="sk-SK" sz="2400" i="1" dirty="0" smtClean="0"/>
                <a:t> (Snellov zákon lomu)</a:t>
              </a:r>
              <a:endParaRPr lang="sk-SK" sz="2400" i="1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3801136" y="4722392"/>
              <a:ext cx="3" cy="41079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863648" y="5406990"/>
                  <a:ext cx="2884427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k-SK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sk-SK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sk-SK" sz="24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sk-SK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GB" sz="240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sk-SK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sk-SK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sk-SK" sz="24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sk-SK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3648" y="5406990"/>
                  <a:ext cx="2884427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32787"/>
                  </a:stretch>
                </a:blipFill>
              </p:spPr>
              <p:txBody>
                <a:bodyPr/>
                <a:lstStyle/>
                <a:p>
                  <a:r>
                    <a:rPr lang="sk-SK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9964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328" y="232311"/>
            <a:ext cx="10515600" cy="1325563"/>
          </a:xfrm>
        </p:spPr>
        <p:txBody>
          <a:bodyPr/>
          <a:lstStyle/>
          <a:p>
            <a:r>
              <a:rPr lang="en-GB" dirty="0"/>
              <a:t>O </a:t>
            </a:r>
            <a:r>
              <a:rPr lang="en-GB" dirty="0" err="1"/>
              <a:t>čo</a:t>
            </a:r>
            <a:r>
              <a:rPr lang="en-GB" dirty="0"/>
              <a:t> ide?</a:t>
            </a:r>
            <a:endParaRPr lang="sk-SK" dirty="0"/>
          </a:p>
        </p:txBody>
      </p:sp>
      <p:grpSp>
        <p:nvGrpSpPr>
          <p:cNvPr id="12" name="Group 11"/>
          <p:cNvGrpSpPr/>
          <p:nvPr/>
        </p:nvGrpSpPr>
        <p:grpSpPr>
          <a:xfrm>
            <a:off x="766543" y="3061982"/>
            <a:ext cx="1443606" cy="1718326"/>
            <a:chOff x="838200" y="3808601"/>
            <a:chExt cx="1091268" cy="1098958"/>
          </a:xfrm>
        </p:grpSpPr>
        <p:sp>
          <p:nvSpPr>
            <p:cNvPr id="4" name="Rectangle 3"/>
            <p:cNvSpPr/>
            <p:nvPr/>
          </p:nvSpPr>
          <p:spPr>
            <a:xfrm>
              <a:off x="838200" y="3808601"/>
              <a:ext cx="596317" cy="109895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434517" y="4081243"/>
              <a:ext cx="494951" cy="5536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90761" y="2648394"/>
            <a:ext cx="14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/>
              <a:t>kamera</a:t>
            </a:r>
            <a:endParaRPr lang="sk-SK" sz="2000" dirty="0"/>
          </a:p>
        </p:txBody>
      </p:sp>
      <p:sp>
        <p:nvSpPr>
          <p:cNvPr id="7" name="Oval 6"/>
          <p:cNvSpPr/>
          <p:nvPr/>
        </p:nvSpPr>
        <p:spPr>
          <a:xfrm>
            <a:off x="3271165" y="2020184"/>
            <a:ext cx="335592" cy="3355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TextBox 7"/>
          <p:cNvSpPr txBox="1"/>
          <p:nvPr/>
        </p:nvSpPr>
        <p:spPr>
          <a:xfrm>
            <a:off x="2026782" y="1401320"/>
            <a:ext cx="1410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/>
              <a:t>Bodový</a:t>
            </a:r>
            <a:r>
              <a:rPr lang="en-GB" sz="2000" dirty="0"/>
              <a:t> </a:t>
            </a:r>
            <a:r>
              <a:rPr lang="en-GB" sz="2000" dirty="0" err="1"/>
              <a:t>zdroj</a:t>
            </a:r>
            <a:r>
              <a:rPr lang="en-GB" sz="2000" dirty="0"/>
              <a:t> </a:t>
            </a:r>
            <a:r>
              <a:rPr lang="en-GB" sz="2000" dirty="0" err="1"/>
              <a:t>svetla</a:t>
            </a:r>
            <a:endParaRPr lang="sk-SK" sz="2000" dirty="0"/>
          </a:p>
        </p:txBody>
      </p:sp>
      <p:sp>
        <p:nvSpPr>
          <p:cNvPr id="9" name="Arc 8"/>
          <p:cNvSpPr/>
          <p:nvPr/>
        </p:nvSpPr>
        <p:spPr>
          <a:xfrm>
            <a:off x="6765022" y="402756"/>
            <a:ext cx="4907560" cy="4907560"/>
          </a:xfrm>
          <a:prstGeom prst="arc">
            <a:avLst>
              <a:gd name="adj1" fmla="val 17348887"/>
              <a:gd name="adj2" fmla="val 427737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TextBox 9"/>
          <p:cNvSpPr txBox="1"/>
          <p:nvPr/>
        </p:nvSpPr>
        <p:spPr>
          <a:xfrm>
            <a:off x="10367622" y="83624"/>
            <a:ext cx="1410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/>
              <a:t>Guľové</a:t>
            </a:r>
            <a:r>
              <a:rPr lang="en-GB" sz="2000" dirty="0"/>
              <a:t> </a:t>
            </a:r>
            <a:r>
              <a:rPr lang="en-GB" sz="2000" dirty="0" err="1"/>
              <a:t>zrkadlo</a:t>
            </a:r>
            <a:endParaRPr lang="sk-SK" sz="2000" dirty="0"/>
          </a:p>
        </p:txBody>
      </p:sp>
      <p:sp>
        <p:nvSpPr>
          <p:cNvPr id="11" name="Oval 10"/>
          <p:cNvSpPr/>
          <p:nvPr/>
        </p:nvSpPr>
        <p:spPr>
          <a:xfrm>
            <a:off x="3257722" y="3610379"/>
            <a:ext cx="324376" cy="33320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3071765" y="3213614"/>
            <a:ext cx="729843" cy="37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odraz</a:t>
            </a:r>
            <a:endParaRPr lang="sk-SK" dirty="0"/>
          </a:p>
        </p:txBody>
      </p:sp>
      <p:cxnSp>
        <p:nvCxnSpPr>
          <p:cNvPr id="15" name="Straight Arrow Connector 14"/>
          <p:cNvCxnSpPr>
            <a:endCxn id="9" idx="0"/>
          </p:cNvCxnSpPr>
          <p:nvPr/>
        </p:nvCxnSpPr>
        <p:spPr>
          <a:xfrm flipV="1">
            <a:off x="3415717" y="538514"/>
            <a:ext cx="6607953" cy="1643051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2"/>
          </p:cNvCxnSpPr>
          <p:nvPr/>
        </p:nvCxnSpPr>
        <p:spPr>
          <a:xfrm>
            <a:off x="3433138" y="2181565"/>
            <a:ext cx="6572801" cy="2999073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0"/>
          </p:cNvCxnSpPr>
          <p:nvPr/>
        </p:nvCxnSpPr>
        <p:spPr>
          <a:xfrm flipH="1">
            <a:off x="2210149" y="538514"/>
            <a:ext cx="7813521" cy="382076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2184979" y="3474806"/>
            <a:ext cx="7830298" cy="170583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9" idx="2"/>
          </p:cNvCxnSpPr>
          <p:nvPr/>
        </p:nvCxnSpPr>
        <p:spPr>
          <a:xfrm flipH="1" flipV="1">
            <a:off x="5922628" y="4286874"/>
            <a:ext cx="4083311" cy="89376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0"/>
          </p:cNvCxnSpPr>
          <p:nvPr/>
        </p:nvCxnSpPr>
        <p:spPr>
          <a:xfrm flipH="1">
            <a:off x="5968808" y="538514"/>
            <a:ext cx="4054862" cy="198525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522732" y="1369443"/>
            <a:ext cx="3179778" cy="78485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534246" y="2232902"/>
            <a:ext cx="3500709" cy="1595363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3317202" y="3986479"/>
            <a:ext cx="205530" cy="1463752"/>
            <a:chOff x="3333921" y="4433849"/>
            <a:chExt cx="205530" cy="1463752"/>
          </a:xfrm>
        </p:grpSpPr>
        <p:sp>
          <p:nvSpPr>
            <p:cNvPr id="51" name="Rectangle 50"/>
            <p:cNvSpPr/>
            <p:nvPr/>
          </p:nvSpPr>
          <p:spPr>
            <a:xfrm>
              <a:off x="3333921" y="4762110"/>
              <a:ext cx="205530" cy="113549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52" name="Isosceles Triangle 51"/>
            <p:cNvSpPr/>
            <p:nvPr/>
          </p:nvSpPr>
          <p:spPr>
            <a:xfrm>
              <a:off x="3333921" y="4433849"/>
              <a:ext cx="205530" cy="328261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522732" y="4882485"/>
            <a:ext cx="14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žiletka</a:t>
            </a:r>
            <a:endParaRPr lang="sk-SK" sz="2000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3415717" y="566511"/>
            <a:ext cx="20969" cy="572523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1697752" y="416908"/>
            <a:ext cx="20969" cy="572523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3415717" y="2816349"/>
            <a:ext cx="8282036" cy="4457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7200346" y="2333316"/>
            <a:ext cx="961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2f</a:t>
            </a:r>
            <a:endParaRPr lang="sk-SK" sz="2800" dirty="0"/>
          </a:p>
        </p:txBody>
      </p:sp>
      <p:sp>
        <p:nvSpPr>
          <p:cNvPr id="98" name="Oval 97"/>
          <p:cNvSpPr/>
          <p:nvPr/>
        </p:nvSpPr>
        <p:spPr>
          <a:xfrm>
            <a:off x="10342748" y="3048504"/>
            <a:ext cx="419449" cy="51461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03" name="Straight Arrow Connector 102"/>
          <p:cNvCxnSpPr>
            <a:stCxn id="98" idx="2"/>
            <a:endCxn id="52" idx="5"/>
          </p:cNvCxnSpPr>
          <p:nvPr/>
        </p:nvCxnSpPr>
        <p:spPr>
          <a:xfrm flipH="1">
            <a:off x="3471350" y="3305811"/>
            <a:ext cx="6871398" cy="844799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773741" y="5004562"/>
            <a:ext cx="4127695" cy="1832554"/>
            <a:chOff x="3773741" y="5004562"/>
            <a:chExt cx="4127695" cy="1832554"/>
          </a:xfrm>
        </p:grpSpPr>
        <p:sp>
          <p:nvSpPr>
            <p:cNvPr id="89" name="TextBox 88"/>
            <p:cNvSpPr txBox="1"/>
            <p:nvPr/>
          </p:nvSpPr>
          <p:spPr>
            <a:xfrm>
              <a:off x="3773741" y="5560961"/>
              <a:ext cx="25457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 err="1">
                  <a:latin typeface="+mj-lt"/>
                </a:rPr>
                <a:t>Čo</a:t>
              </a:r>
              <a:r>
                <a:rPr lang="en-GB" sz="3200" dirty="0">
                  <a:latin typeface="+mj-lt"/>
                </a:rPr>
                <a:t> </a:t>
              </a:r>
              <a:r>
                <a:rPr lang="en-GB" sz="3200" dirty="0" err="1">
                  <a:latin typeface="+mj-lt"/>
                </a:rPr>
                <a:t>vidíme</a:t>
              </a:r>
              <a:r>
                <a:rPr lang="en-GB" sz="3200" dirty="0">
                  <a:latin typeface="+mj-lt"/>
                </a:rPr>
                <a:t>:</a:t>
              </a:r>
              <a:endParaRPr lang="sk-SK" sz="3200" dirty="0">
                <a:latin typeface="+mj-lt"/>
              </a:endParaRP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6026495" y="5004562"/>
              <a:ext cx="1874941" cy="1832554"/>
              <a:chOff x="6026495" y="5004562"/>
              <a:chExt cx="1874941" cy="1832554"/>
            </a:xfrm>
          </p:grpSpPr>
          <p:sp>
            <p:nvSpPr>
              <p:cNvPr id="91" name="Rectangle 90"/>
              <p:cNvSpPr/>
              <p:nvPr/>
            </p:nvSpPr>
            <p:spPr>
              <a:xfrm>
                <a:off x="6026495" y="5004562"/>
                <a:ext cx="1874941" cy="1832554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6120551" y="5146927"/>
                <a:ext cx="1686828" cy="159634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7043445" y="6078974"/>
                <a:ext cx="297023" cy="376693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1233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-228600"/>
            <a:ext cx="10963275" cy="6163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9022" y="6077913"/>
            <a:ext cx="8032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>
                <a:latin typeface="+mj-lt"/>
              </a:rPr>
              <a:t>…rôzne hustoty sa zobrazia ako rôzne odtiene sivej</a:t>
            </a:r>
          </a:p>
        </p:txBody>
      </p:sp>
    </p:spTree>
    <p:extLst>
      <p:ext uri="{BB962C8B-B14F-4D97-AF65-F5344CB8AC3E}">
        <p14:creationId xmlns:p14="http://schemas.microsoft.com/office/powerpoint/2010/main" val="3604196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1325563"/>
          </a:xfrm>
        </p:spPr>
        <p:txBody>
          <a:bodyPr/>
          <a:lstStyle/>
          <a:p>
            <a:r>
              <a:rPr lang="en-GB" dirty="0" err="1"/>
              <a:t>Iné</a:t>
            </a:r>
            <a:r>
              <a:rPr lang="en-GB" dirty="0"/>
              <a:t> </a:t>
            </a:r>
            <a:r>
              <a:rPr lang="en-GB" dirty="0" err="1"/>
              <a:t>možnosti</a:t>
            </a:r>
            <a:r>
              <a:rPr lang="en-GB" dirty="0"/>
              <a:t> </a:t>
            </a:r>
            <a:r>
              <a:rPr lang="en-GB" i="1" dirty="0"/>
              <a:t>set-</a:t>
            </a:r>
            <a:r>
              <a:rPr lang="en-GB" i="1" dirty="0" err="1"/>
              <a:t>up</a:t>
            </a:r>
            <a:r>
              <a:rPr lang="en-GB" dirty="0" err="1"/>
              <a:t>ov</a:t>
            </a:r>
            <a:endParaRPr lang="sk-SK" dirty="0"/>
          </a:p>
        </p:txBody>
      </p:sp>
      <p:grpSp>
        <p:nvGrpSpPr>
          <p:cNvPr id="35" name="Group 34"/>
          <p:cNvGrpSpPr/>
          <p:nvPr/>
        </p:nvGrpSpPr>
        <p:grpSpPr>
          <a:xfrm>
            <a:off x="766543" y="3061982"/>
            <a:ext cx="1443606" cy="1718326"/>
            <a:chOff x="838200" y="3808601"/>
            <a:chExt cx="1091268" cy="1098958"/>
          </a:xfrm>
        </p:grpSpPr>
        <p:sp>
          <p:nvSpPr>
            <p:cNvPr id="36" name="Rectangle 35"/>
            <p:cNvSpPr/>
            <p:nvPr/>
          </p:nvSpPr>
          <p:spPr>
            <a:xfrm>
              <a:off x="838200" y="3808601"/>
              <a:ext cx="596317" cy="109895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434517" y="4081243"/>
              <a:ext cx="494951" cy="5536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790761" y="2648394"/>
            <a:ext cx="1410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foťák</a:t>
            </a:r>
            <a:endParaRPr lang="sk-SK" sz="2000" dirty="0"/>
          </a:p>
        </p:txBody>
      </p:sp>
      <p:sp>
        <p:nvSpPr>
          <p:cNvPr id="39" name="Oval 38"/>
          <p:cNvSpPr/>
          <p:nvPr/>
        </p:nvSpPr>
        <p:spPr>
          <a:xfrm>
            <a:off x="3271165" y="2020184"/>
            <a:ext cx="335592" cy="3355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0" name="TextBox 39"/>
          <p:cNvSpPr txBox="1"/>
          <p:nvPr/>
        </p:nvSpPr>
        <p:spPr>
          <a:xfrm>
            <a:off x="2026782" y="1401320"/>
            <a:ext cx="1410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/>
              <a:t>Bodový</a:t>
            </a:r>
            <a:r>
              <a:rPr lang="en-GB" sz="2000" dirty="0"/>
              <a:t> </a:t>
            </a:r>
            <a:r>
              <a:rPr lang="en-GB" sz="2000" dirty="0" err="1"/>
              <a:t>zdroj</a:t>
            </a:r>
            <a:r>
              <a:rPr lang="en-GB" sz="2000" dirty="0"/>
              <a:t> </a:t>
            </a:r>
            <a:r>
              <a:rPr lang="en-GB" sz="2000" dirty="0" err="1"/>
              <a:t>svetla</a:t>
            </a:r>
            <a:endParaRPr lang="sk-SK" sz="2000" dirty="0"/>
          </a:p>
        </p:txBody>
      </p:sp>
      <p:sp>
        <p:nvSpPr>
          <p:cNvPr id="41" name="Arc 40"/>
          <p:cNvSpPr/>
          <p:nvPr/>
        </p:nvSpPr>
        <p:spPr>
          <a:xfrm>
            <a:off x="6765022" y="402756"/>
            <a:ext cx="4907560" cy="4907560"/>
          </a:xfrm>
          <a:prstGeom prst="arc">
            <a:avLst>
              <a:gd name="adj1" fmla="val 17348887"/>
              <a:gd name="adj2" fmla="val 4277374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2" name="TextBox 41"/>
          <p:cNvSpPr txBox="1"/>
          <p:nvPr/>
        </p:nvSpPr>
        <p:spPr>
          <a:xfrm>
            <a:off x="10262532" y="521407"/>
            <a:ext cx="1410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/>
              <a:t>Guľové</a:t>
            </a:r>
            <a:r>
              <a:rPr lang="en-GB" sz="2000" dirty="0"/>
              <a:t> </a:t>
            </a:r>
            <a:r>
              <a:rPr lang="en-GB" sz="2000" dirty="0" err="1"/>
              <a:t>zrkadlo</a:t>
            </a:r>
            <a:endParaRPr lang="sk-SK" sz="2000" dirty="0"/>
          </a:p>
        </p:txBody>
      </p:sp>
      <p:sp>
        <p:nvSpPr>
          <p:cNvPr id="43" name="Oval 42"/>
          <p:cNvSpPr/>
          <p:nvPr/>
        </p:nvSpPr>
        <p:spPr>
          <a:xfrm>
            <a:off x="3257722" y="3610379"/>
            <a:ext cx="324376" cy="33320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4" name="TextBox 43"/>
          <p:cNvSpPr txBox="1"/>
          <p:nvPr/>
        </p:nvSpPr>
        <p:spPr>
          <a:xfrm>
            <a:off x="3376304" y="3073612"/>
            <a:ext cx="729843" cy="376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odraz</a:t>
            </a:r>
            <a:endParaRPr lang="sk-SK" dirty="0"/>
          </a:p>
        </p:txBody>
      </p:sp>
      <p:cxnSp>
        <p:nvCxnSpPr>
          <p:cNvPr id="45" name="Straight Arrow Connector 44"/>
          <p:cNvCxnSpPr>
            <a:endCxn id="41" idx="0"/>
          </p:cNvCxnSpPr>
          <p:nvPr/>
        </p:nvCxnSpPr>
        <p:spPr>
          <a:xfrm flipV="1">
            <a:off x="3415717" y="538514"/>
            <a:ext cx="6607953" cy="1643051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41" idx="2"/>
          </p:cNvCxnSpPr>
          <p:nvPr/>
        </p:nvCxnSpPr>
        <p:spPr>
          <a:xfrm>
            <a:off x="3433138" y="2181565"/>
            <a:ext cx="6572801" cy="2999073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1" idx="0"/>
          </p:cNvCxnSpPr>
          <p:nvPr/>
        </p:nvCxnSpPr>
        <p:spPr>
          <a:xfrm flipH="1">
            <a:off x="2210149" y="538514"/>
            <a:ext cx="7813521" cy="382076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 flipV="1">
            <a:off x="2184979" y="3474806"/>
            <a:ext cx="7830298" cy="170583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1" idx="2"/>
          </p:cNvCxnSpPr>
          <p:nvPr/>
        </p:nvCxnSpPr>
        <p:spPr>
          <a:xfrm flipH="1" flipV="1">
            <a:off x="5922628" y="4286874"/>
            <a:ext cx="4083311" cy="893764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1" idx="0"/>
          </p:cNvCxnSpPr>
          <p:nvPr/>
        </p:nvCxnSpPr>
        <p:spPr>
          <a:xfrm flipH="1">
            <a:off x="5968808" y="538514"/>
            <a:ext cx="4054862" cy="1985255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3522732" y="1369443"/>
            <a:ext cx="3179778" cy="78485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534246" y="2232902"/>
            <a:ext cx="3500709" cy="1595363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505482" y="4714789"/>
            <a:ext cx="1410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farebný</a:t>
            </a:r>
            <a:r>
              <a:rPr lang="en-GB" sz="2000" dirty="0"/>
              <a:t> filter</a:t>
            </a:r>
            <a:endParaRPr lang="sk-SK" sz="2000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3415717" y="1589088"/>
            <a:ext cx="20969" cy="470265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1697752" y="416908"/>
            <a:ext cx="20969" cy="5725232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415717" y="2816349"/>
            <a:ext cx="8282036" cy="4457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  <a:prstDash val="lg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200346" y="2333316"/>
            <a:ext cx="961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2f</a:t>
            </a:r>
            <a:endParaRPr lang="sk-SK" sz="2800" dirty="0"/>
          </a:p>
        </p:txBody>
      </p:sp>
      <p:sp>
        <p:nvSpPr>
          <p:cNvPr id="61" name="Oval 60"/>
          <p:cNvSpPr/>
          <p:nvPr/>
        </p:nvSpPr>
        <p:spPr>
          <a:xfrm>
            <a:off x="10342748" y="3048504"/>
            <a:ext cx="419449" cy="514614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62" name="Straight Arrow Connector 61"/>
          <p:cNvCxnSpPr>
            <a:stCxn id="61" idx="2"/>
            <a:endCxn id="55" idx="5"/>
          </p:cNvCxnSpPr>
          <p:nvPr/>
        </p:nvCxnSpPr>
        <p:spPr>
          <a:xfrm flipH="1">
            <a:off x="3471350" y="3305811"/>
            <a:ext cx="6871398" cy="844799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2698450" y="3883386"/>
            <a:ext cx="942770" cy="167708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3257722" y="5893763"/>
            <a:ext cx="688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+mj-lt"/>
              </a:rPr>
              <a:t>…</a:t>
            </a:r>
            <a:r>
              <a:rPr lang="en-GB" sz="2800" dirty="0" err="1">
                <a:latin typeface="+mj-lt"/>
              </a:rPr>
              <a:t>rôzne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err="1">
                <a:latin typeface="+mj-lt"/>
              </a:rPr>
              <a:t>hustoty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err="1">
                <a:latin typeface="+mj-lt"/>
              </a:rPr>
              <a:t>sa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err="1">
                <a:latin typeface="+mj-lt"/>
              </a:rPr>
              <a:t>zobrazia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err="1">
                <a:latin typeface="+mj-lt"/>
              </a:rPr>
              <a:t>ako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err="1">
                <a:latin typeface="+mj-lt"/>
              </a:rPr>
              <a:t>rôzne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err="1">
                <a:latin typeface="+mj-lt"/>
              </a:rPr>
              <a:t>farby</a:t>
            </a:r>
            <a:endParaRPr lang="sk-SK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430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410</Words>
  <Application>Microsoft Office PowerPoint</Application>
  <PresentationFormat>Widescreen</PresentationFormat>
  <Paragraphs>121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Wingdings</vt:lpstr>
      <vt:lpstr>Office Theme</vt:lpstr>
      <vt:lpstr>8.   Zobrazenie hustoty</vt:lpstr>
      <vt:lpstr>O čo ide?</vt:lpstr>
      <vt:lpstr>Prečo 2f?</vt:lpstr>
      <vt:lpstr>O čo ide?</vt:lpstr>
      <vt:lpstr>PowerPoint Presentation</vt:lpstr>
      <vt:lpstr>Lom svetla vo vzduchu</vt:lpstr>
      <vt:lpstr>O čo ide?</vt:lpstr>
      <vt:lpstr>PowerPoint Presentation</vt:lpstr>
      <vt:lpstr>Iné možnosti set-upov</vt:lpstr>
      <vt:lpstr>PowerPoint Presentation</vt:lpstr>
      <vt:lpstr>Aparatúra</vt:lpstr>
      <vt:lpstr>Tipy</vt:lpstr>
      <vt:lpstr>PowerPoint Presentation</vt:lpstr>
      <vt:lpstr>PowerPoint Presentation</vt:lpstr>
      <vt:lpstr>… určte, ako dobre vie identifikovať rozdiely hustôt</vt:lpstr>
      <vt:lpstr>PowerPoint Presentation</vt:lpstr>
      <vt:lpstr>Tipy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 Vizualizácia hustoty</dc:title>
  <dc:creator>Maty</dc:creator>
  <cp:lastModifiedBy>Windows User</cp:lastModifiedBy>
  <cp:revision>89</cp:revision>
  <dcterms:created xsi:type="dcterms:W3CDTF">2016-10-31T18:55:46Z</dcterms:created>
  <dcterms:modified xsi:type="dcterms:W3CDTF">2016-11-06T12:42:25Z</dcterms:modified>
</cp:coreProperties>
</file>